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6858000" cx="12192000"/>
  <p:notesSz cx="6858000" cy="9144000"/>
  <p:embeddedFontLst>
    <p:embeddedFont>
      <p:font typeface="Quattrocen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99">
          <p15:clr>
            <a:srgbClr val="A4A3A4"/>
          </p15:clr>
        </p15:guide>
        <p15:guide id="2" pos="3840">
          <p15:clr>
            <a:srgbClr val="A4A3A4"/>
          </p15:clr>
        </p15:guide>
      </p15:sldGuideLst>
    </p:ext>
    <p:ext uri="http://customooxmlschemas.google.com/">
      <go:slidesCustomData xmlns:go="http://customooxmlschemas.google.com/" r:id="rId69" roundtripDataSignature="AMtx7mi9vcAwBmKjdyiWTY15nBtiqN5B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799"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QuattrocentoSans-bold.fntdata"/><Relationship Id="rId21" Type="http://schemas.openxmlformats.org/officeDocument/2006/relationships/slide" Target="slides/slide16.xml"/><Relationship Id="rId65" Type="http://schemas.openxmlformats.org/officeDocument/2006/relationships/font" Target="fonts/QuattrocentoSans-regular.fntdata"/><Relationship Id="rId24" Type="http://schemas.openxmlformats.org/officeDocument/2006/relationships/slide" Target="slides/slide19.xml"/><Relationship Id="rId68" Type="http://schemas.openxmlformats.org/officeDocument/2006/relationships/font" Target="fonts/QuattrocentoSans-boldItalic.fntdata"/><Relationship Id="rId23" Type="http://schemas.openxmlformats.org/officeDocument/2006/relationships/slide" Target="slides/slide18.xml"/><Relationship Id="rId67" Type="http://schemas.openxmlformats.org/officeDocument/2006/relationships/font" Target="fonts/QuattrocentoSans-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a.giphy.com/media/3NKUcoyBzkXQc/giphy.gif"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eeplearningbook.org/" TargetMode="External"/><Relationship Id="rId3" Type="http://schemas.openxmlformats.org/officeDocument/2006/relationships/hyperlink" Target="https://cs230.stanford.edu/" TargetMode="External"/><Relationship Id="rId4" Type="http://schemas.openxmlformats.org/officeDocument/2006/relationships/hyperlink" Target="https://courses.cs.washington.edu/courses/cse473/12au/slides/lect26.pdf"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round.tensorflow.org/"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_moazzemhossain/machine-learning-cheat-sheets-for-ml-engineers-data-scientist-d44a43f65979" TargetMode="External"/><Relationship Id="rId3" Type="http://schemas.openxmlformats.org/officeDocument/2006/relationships/hyperlink" Target="https://es.wikipedia.org/wiki/Redes_neuronales_convolucionales"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explore-artificial-intelligence/an-introduction-to-recurrent-neural-networks-72c97bf0912" TargetMode="External"/><Relationship Id="rId3" Type="http://schemas.openxmlformats.org/officeDocument/2006/relationships/hyperlink" Target="https://es.wikipedia.org/wiki/Red_neuronal_recurrente"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Cadena_de_M%C3%A1rkov" TargetMode="External"/><Relationship Id="rId3" Type="http://schemas.openxmlformats.org/officeDocument/2006/relationships/hyperlink" Target="https://www.datacamp.com/community/tutorials/markov-chains-python-tutorial"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enerative_adversarial_network" TargetMode="External"/><Relationship Id="rId3" Type="http://schemas.openxmlformats.org/officeDocument/2006/relationships/hyperlink" Target="https://developers.google.com/machine-learning/gan" TargetMode="External"/><Relationship Id="rId4" Type="http://schemas.openxmlformats.org/officeDocument/2006/relationships/hyperlink" Target="https://medium.com/tensorflow/introducing-tf-gan-a-lightweight-gan-library-for-tensorflow-2-0-36d767e1abae" TargetMode="External"/><Relationship Id="rId5" Type="http://schemas.openxmlformats.org/officeDocument/2006/relationships/hyperlink" Target="https://developers.google.com/machine-learning/gan/programming-exercise" TargetMode="External"/><Relationship Id="rId6" Type="http://schemas.openxmlformats.org/officeDocument/2006/relationships/hyperlink" Target="https://colab.research.google.com/drive/1SCL22HJdREPviajdqntBK4XwvryeFBc9"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ends.google.com.ar/trends/explore?date=today%205-y&amp;q=keras,tensorflow,pytorch"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rends.google.com.ar/trends/explore?date=today%205-y&amp;q=keras,tensorflow,pytorch"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Hyperparameter_optimization#Approache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31" name="Google Shape;13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3cfa8f84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63cfa8f845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4" name="Google Shape;204;g63cfa8f845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3" name="Google Shape;213;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4e70e8cd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64e70e8cdc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22" name="Google Shape;222;g64e70e8cdc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s-AR"/>
              <a:t>La principal crítica a las métricas basadas en RMSE o MSE es que ciertos errores no son tan importantes como otros, por ejemplo si un usuario le dio 5 estrellas a una película y el sistema predice 4 tenemos un error igual a 1, que es el mismo error entre darle 2.5 o 3.5 estrellas a una película. Sin embargo el primero es bastante más importante que el segundo ya que a la hora de recomendar queremos encontrar las pelculas de 5 estrellas. En definitiva cometer errores con las películas que más le gustaron al usuario es más grave que cometer errores sobre las películas que no le han gustado o con calificaciones intermedias.</a:t>
            </a:r>
            <a:endParaRPr/>
          </a:p>
          <a:p>
            <a:pPr indent="0" lvl="0" marL="0" marR="0" rtl="0" algn="l">
              <a:lnSpc>
                <a:spcPct val="100000"/>
              </a:lnSpc>
              <a:spcBef>
                <a:spcPts val="0"/>
              </a:spcBef>
              <a:spcAft>
                <a:spcPts val="0"/>
              </a:spcAft>
              <a:buSzPts val="1400"/>
              <a:buNone/>
            </a:pPr>
            <a:r>
              <a:t/>
            </a:r>
            <a:endParaRPr/>
          </a:p>
        </p:txBody>
      </p:sp>
      <p:sp>
        <p:nvSpPr>
          <p:cNvPr id="231" name="Google Shape;231;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4e70e8cdc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64e70e8cdc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s-AR"/>
              <a:t>La principal crítica a las métricas basadas en RMSE o MSE es que ciertos errores no son tan importantes como otros, por ejemplo si un usuario le dio 5 estrellas a una película y el sistema predice 4 tenemos un error igual a 1, que es el mismo error entre darle 2.5 o 3.5 estrellas a una película. Sin embargo el primero es bastante más importante que el segundo ya que a la hora de recomendar queremos encontrar las pelculas de 5 estrellas. En definitiva cometer errores con las películas que más le gustaron al usuario es más grave que cometer errores sobre las películas que no le han gustado o con calificaciones intermedias.</a:t>
            </a:r>
            <a:endParaRPr/>
          </a:p>
          <a:p>
            <a:pPr indent="0" lvl="0" marL="0" marR="0" rtl="0" algn="l">
              <a:lnSpc>
                <a:spcPct val="100000"/>
              </a:lnSpc>
              <a:spcBef>
                <a:spcPts val="0"/>
              </a:spcBef>
              <a:spcAft>
                <a:spcPts val="0"/>
              </a:spcAft>
              <a:buSzPts val="1400"/>
              <a:buNone/>
            </a:pPr>
            <a:r>
              <a:t/>
            </a:r>
            <a:endParaRPr/>
          </a:p>
        </p:txBody>
      </p:sp>
      <p:sp>
        <p:nvSpPr>
          <p:cNvPr id="240" name="Google Shape;240;g64e70e8cdc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249" name="Google Shape;24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6" name="Google Shape;25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s-AR"/>
              <a:t>Un KD-Tree es similar a un árbol binario de búsqueda pero en cada nivel del árbol comparamos una coordenada diferente de nuestros puntos n-dimensionales. Si trabajamos en dos dimensiones la raíz del árbol compara la coordenada ”X” del punto, todos los puntos con X menor al valor de la raíz van a la rama izquierda y todos los puntos con X mayor o igual al valor de la raíz van a la rama derecha. En el siguiente nivel comparamos la coordenada Y. Todos los puntos con Y menor al valor del nodo van a la izquierda y los mayores o iguales a la derecha. En el siguiente nivel volvemos a la coordenada ”X” y así sucesivamente hasta que cada rama tenga un solo punto o bien hasta un máximo número de niveles preﬁjados. </a:t>
            </a:r>
            <a:endParaRPr b="0" i="0" sz="1200" u="none" cap="none" strike="noStrike">
              <a:solidFill>
                <a:schemeClr val="dk1"/>
              </a:solidFill>
              <a:latin typeface="Calibri"/>
              <a:ea typeface="Calibri"/>
              <a:cs typeface="Calibri"/>
              <a:sym typeface="Calibri"/>
            </a:endParaRPr>
          </a:p>
        </p:txBody>
      </p:sp>
      <p:sp>
        <p:nvSpPr>
          <p:cNvPr id="265" name="Google Shape;26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4" name="Google Shape;27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2" name="Google Shape;28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38" name="Google Shape;13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3" name="Google Shape;29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3" name="Google Shape;30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3cfa8f845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63cfa8f845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5561" lvl="0" marL="2538" rtl="0" algn="l">
              <a:lnSpc>
                <a:spcPct val="90000"/>
              </a:lnSpc>
              <a:spcBef>
                <a:spcPts val="0"/>
              </a:spcBef>
              <a:spcAft>
                <a:spcPts val="0"/>
              </a:spcAft>
              <a:buClr>
                <a:schemeClr val="accent1"/>
              </a:buClr>
              <a:buSzPts val="1400"/>
              <a:buFont typeface="Quattrocento Sans"/>
              <a:buChar char="&gt;"/>
            </a:pPr>
            <a:r>
              <a:rPr lang="es-AR" sz="1400">
                <a:solidFill>
                  <a:schemeClr val="accent5"/>
                </a:solidFill>
                <a:latin typeface="Quattrocento Sans"/>
                <a:ea typeface="Quattrocento Sans"/>
                <a:cs typeface="Quattrocento Sans"/>
                <a:sym typeface="Quattrocento Sans"/>
              </a:rPr>
              <a:t>Podemos entonces entrenar nuestro clasificador con los </a:t>
            </a:r>
            <a:r>
              <a:rPr i="1" lang="es-AR" sz="1400">
                <a:solidFill>
                  <a:schemeClr val="accent5"/>
                </a:solidFill>
                <a:latin typeface="Quattrocento Sans"/>
                <a:ea typeface="Quattrocento Sans"/>
                <a:cs typeface="Quattrocento Sans"/>
                <a:sym typeface="Quattrocento Sans"/>
              </a:rPr>
              <a:t>bootstraps</a:t>
            </a:r>
            <a:r>
              <a:rPr lang="es-AR" sz="1400">
                <a:solidFill>
                  <a:schemeClr val="accent5"/>
                </a:solidFill>
                <a:latin typeface="Quattrocento Sans"/>
                <a:ea typeface="Quattrocento Sans"/>
                <a:cs typeface="Quattrocento Sans"/>
                <a:sym typeface="Quattrocento Sans"/>
              </a:rPr>
              <a:t> y obtener n clasificadores distintos. Luego podemos aplicar estos n clasificadores al set de datos original y combinar los resultados promediando (regresión) o votando (clasificación). </a:t>
            </a:r>
            <a:endParaRPr b="0" i="0" sz="1400" u="none" cap="none" strike="noStrike">
              <a:solidFill>
                <a:schemeClr val="dk1"/>
              </a:solidFill>
              <a:latin typeface="Calibri"/>
              <a:ea typeface="Calibri"/>
              <a:cs typeface="Calibri"/>
              <a:sym typeface="Calibri"/>
            </a:endParaRPr>
          </a:p>
        </p:txBody>
      </p:sp>
      <p:sp>
        <p:nvSpPr>
          <p:cNvPr id="312" name="Google Shape;312;g63cfa8f845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3cfa8f845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63cfa8f845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chemeClr val="accent1"/>
              </a:buClr>
              <a:buSzPts val="1200"/>
              <a:buFont typeface="Quattrocento Sans"/>
              <a:buChar char="&gt;"/>
            </a:pPr>
            <a:r>
              <a:rPr lang="es-AR">
                <a:solidFill>
                  <a:schemeClr val="accent5"/>
                </a:solidFill>
                <a:latin typeface="Quattrocento Sans"/>
                <a:ea typeface="Quattrocento Sans"/>
                <a:cs typeface="Quattrocento Sans"/>
                <a:sym typeface="Quattrocento Sans"/>
              </a:rPr>
              <a:t>Se entrena un algoritmo simple, se analizan sus resultados y luego se entrena otro algoritmo simple donde se le da mayor peso a los resultados para los cuales el anterior tuvo peor performance. Cada algoritmo tiene a su vez un peso proporcional a la cantidad de aciertos que tuvo para el set de entrenamiento. El resultado final se construye mediante un promedio ponderado de todos los algoritmos usados con sus respectivos pesos.</a:t>
            </a:r>
            <a:endParaRPr>
              <a:solidFill>
                <a:schemeClr val="accent5"/>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SzPts val="1400"/>
              <a:buNone/>
            </a:pPr>
            <a:r>
              <a:t/>
            </a:r>
            <a:endParaRPr/>
          </a:p>
        </p:txBody>
      </p:sp>
      <p:sp>
        <p:nvSpPr>
          <p:cNvPr id="321" name="Google Shape;321;g63cfa8f845_1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88900" lvl="0" marL="0" rtl="0" algn="l">
              <a:spcBef>
                <a:spcPts val="0"/>
              </a:spcBef>
              <a:spcAft>
                <a:spcPts val="0"/>
              </a:spcAft>
              <a:buClr>
                <a:schemeClr val="accent1"/>
              </a:buClr>
              <a:buSzPts val="1400"/>
              <a:buFont typeface="Quattrocento Sans"/>
              <a:buChar char="&gt;"/>
            </a:pPr>
            <a:r>
              <a:rPr lang="es-AR" sz="1400">
                <a:solidFill>
                  <a:schemeClr val="accent5"/>
                </a:solidFill>
                <a:latin typeface="Quattrocento Sans"/>
                <a:ea typeface="Quattrocento Sans"/>
                <a:cs typeface="Quattrocento Sans"/>
                <a:sym typeface="Quattrocento Sans"/>
              </a:rPr>
              <a:t>Se puede asignar pesos para favorecer los resultados de los clasificadores más precisos de un ensamble.</a:t>
            </a:r>
            <a:endParaRPr sz="1400">
              <a:solidFill>
                <a:schemeClr val="accent5"/>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SzPts val="1400"/>
              <a:buNone/>
            </a:pPr>
            <a:r>
              <a:t/>
            </a:r>
            <a:endParaRPr sz="1400"/>
          </a:p>
        </p:txBody>
      </p:sp>
      <p:sp>
        <p:nvSpPr>
          <p:cNvPr id="330" name="Google Shape;33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s-AR">
                <a:solidFill>
                  <a:schemeClr val="accent5"/>
                </a:solidFill>
                <a:latin typeface="Quattrocento Sans"/>
                <a:ea typeface="Quattrocento Sans"/>
                <a:cs typeface="Quattrocento Sans"/>
                <a:sym typeface="Quattrocento Sans"/>
              </a:rPr>
              <a:t>Aplica </a:t>
            </a:r>
            <a:r>
              <a:rPr i="1" lang="es-AR">
                <a:solidFill>
                  <a:schemeClr val="accent5"/>
                </a:solidFill>
                <a:latin typeface="Quattrocento Sans"/>
                <a:ea typeface="Quattrocento Sans"/>
                <a:cs typeface="Quattrocento Sans"/>
                <a:sym typeface="Quattrocento Sans"/>
              </a:rPr>
              <a:t>bagging</a:t>
            </a:r>
            <a:r>
              <a:rPr lang="es-AR">
                <a:solidFill>
                  <a:schemeClr val="accent5"/>
                </a:solidFill>
                <a:latin typeface="Quattrocento Sans"/>
                <a:ea typeface="Quattrocento Sans"/>
                <a:cs typeface="Quattrocento Sans"/>
                <a:sym typeface="Quattrocento Sans"/>
              </a:rPr>
              <a:t> y bootstrappero cada árbol no toma el total de atributos sino un subset de los mismos tomados al azar</a:t>
            </a:r>
            <a:endParaRPr/>
          </a:p>
          <a:p>
            <a:pPr indent="0" lvl="0" marL="0" marR="0" rtl="0" algn="l">
              <a:lnSpc>
                <a:spcPct val="100000"/>
              </a:lnSpc>
              <a:spcBef>
                <a:spcPts val="0"/>
              </a:spcBef>
              <a:spcAft>
                <a:spcPts val="0"/>
              </a:spcAft>
              <a:buSzPts val="1400"/>
              <a:buNone/>
            </a:pPr>
            <a:r>
              <a:rPr lang="es-AR"/>
              <a:t>Conviene usar la precisión OOB (out of bounds) para encontrar la cantidad de atributos por árbol</a:t>
            </a:r>
            <a:endParaRPr b="0" i="0" sz="1200" u="none" cap="none" strike="noStrike">
              <a:solidFill>
                <a:schemeClr val="dk1"/>
              </a:solidFill>
              <a:latin typeface="Calibri"/>
              <a:ea typeface="Calibri"/>
              <a:cs typeface="Calibri"/>
              <a:sym typeface="Calibri"/>
            </a:endParaRPr>
          </a:p>
        </p:txBody>
      </p:sp>
      <p:sp>
        <p:nvSpPr>
          <p:cNvPr id="339" name="Google Shape;339;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933"/>
              </a:spcBef>
              <a:spcAft>
                <a:spcPts val="0"/>
              </a:spcAft>
              <a:buNone/>
            </a:pPr>
            <a:r>
              <a:rPr lang="es-AR">
                <a:solidFill>
                  <a:schemeClr val="accent5"/>
                </a:solidFill>
                <a:latin typeface="Quattrocento Sans"/>
                <a:ea typeface="Quattrocento Sans"/>
                <a:cs typeface="Quattrocento Sans"/>
                <a:sym typeface="Quattrocento Sans"/>
              </a:rPr>
              <a:t>S</a:t>
            </a:r>
            <a:r>
              <a:rPr lang="es-AR">
                <a:solidFill>
                  <a:schemeClr val="accent5"/>
                </a:solidFill>
                <a:highlight>
                  <a:schemeClr val="lt1"/>
                </a:highlight>
                <a:latin typeface="Quattrocento Sans"/>
                <a:ea typeface="Quattrocento Sans"/>
                <a:cs typeface="Quattrocento Sans"/>
                <a:sym typeface="Quattrocento Sans"/>
              </a:rPr>
              <a:t>on árboles que se entrenan secuencialmente y cada uno intenta corregir los errores del anterior. Sin embargo, en vez de asignar diferentes pesos a los clasificadores en cada iteración, este método ajusta el nuevo modelo al residuo (diferencia entre el valor estimado y el observado) del anterior y lo sumariza, reduciéndolo en las sucesivas predicciones.</a:t>
            </a:r>
            <a:endParaRPr/>
          </a:p>
          <a:p>
            <a:pPr indent="0" lvl="0" marL="0" marR="0" rtl="0" algn="l">
              <a:lnSpc>
                <a:spcPct val="100000"/>
              </a:lnSpc>
              <a:spcBef>
                <a:spcPts val="0"/>
              </a:spcBef>
              <a:spcAft>
                <a:spcPts val="0"/>
              </a:spcAft>
              <a:buSzPts val="1400"/>
              <a:buNone/>
            </a:pPr>
            <a:r>
              <a:rPr lang="es-AR"/>
              <a:t>Otras opciones: LightGBM, CATBOOST</a:t>
            </a:r>
            <a:endParaRPr b="0" i="0" u="none" cap="none" strike="noStrike">
              <a:solidFill>
                <a:schemeClr val="dk1"/>
              </a:solidFill>
              <a:latin typeface="Calibri"/>
              <a:ea typeface="Calibri"/>
              <a:cs typeface="Calibri"/>
              <a:sym typeface="Calibri"/>
            </a:endParaRPr>
          </a:p>
        </p:txBody>
      </p:sp>
      <p:sp>
        <p:nvSpPr>
          <p:cNvPr id="349" name="Google Shape;349;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359" name="Google Shape;35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4e53c5c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64e53c5c7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66" name="Google Shape;366;g64e53c5c7e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3dd04ade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63dd04ade1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74" name="Google Shape;374;g63dd04ade1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5" name="Google Shape;14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83" name="Google Shape;38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93" name="Google Shape;393;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02" name="Google Shape;402;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11" name="Google Shape;41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21" name="Google Shape;42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30" name="Google Shape;430;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439" name="Google Shape;43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s-AR"/>
              <a:t>Generalmente, en un problema real se desconoce la </a:t>
            </a:r>
            <a:r>
              <a:rPr b="1" lang="es-AR"/>
              <a:t>clase</a:t>
            </a:r>
            <a:r>
              <a:rPr lang="es-AR"/>
              <a:t> y es allí</a:t>
            </a:r>
            <a:endParaRPr/>
          </a:p>
          <a:p>
            <a:pPr indent="0" lvl="0" marL="0" marR="0" rtl="0" algn="l">
              <a:lnSpc>
                <a:spcPct val="100000"/>
              </a:lnSpc>
              <a:spcBef>
                <a:spcPts val="0"/>
              </a:spcBef>
              <a:spcAft>
                <a:spcPts val="0"/>
              </a:spcAft>
              <a:buNone/>
            </a:pPr>
            <a:r>
              <a:rPr lang="es-AR"/>
              <a:t>donde el agrupamiento puede ayudar a identificar las características</a:t>
            </a:r>
            <a:endParaRPr/>
          </a:p>
          <a:p>
            <a:pPr indent="0" lvl="0" marL="0" marR="0" rtl="0" algn="l">
              <a:lnSpc>
                <a:spcPct val="100000"/>
              </a:lnSpc>
              <a:spcBef>
                <a:spcPts val="0"/>
              </a:spcBef>
              <a:spcAft>
                <a:spcPts val="0"/>
              </a:spcAft>
              <a:buNone/>
            </a:pPr>
            <a:r>
              <a:rPr lang="es-AR"/>
              <a:t>comunes entre instancias.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s-AR"/>
              <a:t>Al no disponer de la </a:t>
            </a:r>
            <a:r>
              <a:rPr b="1" lang="es-AR"/>
              <a:t>clase</a:t>
            </a:r>
            <a:r>
              <a:rPr lang="es-AR"/>
              <a:t> utiliza una medida de similitud para</a:t>
            </a:r>
            <a:endParaRPr/>
          </a:p>
          <a:p>
            <a:pPr indent="0" lvl="0" marL="0" marR="0" rtl="0" algn="l">
              <a:lnSpc>
                <a:spcPct val="100000"/>
              </a:lnSpc>
              <a:spcBef>
                <a:spcPts val="0"/>
              </a:spcBef>
              <a:spcAft>
                <a:spcPts val="0"/>
              </a:spcAft>
              <a:buNone/>
            </a:pPr>
            <a:r>
              <a:rPr lang="es-AR"/>
              <a:t>determinar el parecido entre instancias</a:t>
            </a:r>
            <a:endParaRPr/>
          </a:p>
          <a:p>
            <a:pPr indent="-317500" lvl="0" marL="457200" marR="0" rtl="0" algn="l">
              <a:lnSpc>
                <a:spcPct val="100000"/>
              </a:lnSpc>
              <a:spcBef>
                <a:spcPts val="0"/>
              </a:spcBef>
              <a:spcAft>
                <a:spcPts val="0"/>
              </a:spcAft>
              <a:buSzPts val="1400"/>
              <a:buChar char="-"/>
            </a:pPr>
            <a:r>
              <a:rPr lang="es-AR"/>
              <a:t>Por este motivo, es necesario normalizar los datos.</a:t>
            </a:r>
            <a:endParaRPr/>
          </a:p>
          <a:p>
            <a:pPr indent="0" lvl="0" marL="0" marR="0" rtl="0" algn="l">
              <a:lnSpc>
                <a:spcPct val="100000"/>
              </a:lnSpc>
              <a:spcBef>
                <a:spcPts val="0"/>
              </a:spcBef>
              <a:spcAft>
                <a:spcPts val="0"/>
              </a:spcAft>
              <a:buSzPts val="1400"/>
              <a:buNone/>
            </a:pPr>
            <a:r>
              <a:t/>
            </a:r>
            <a:endParaRPr/>
          </a:p>
        </p:txBody>
      </p:sp>
      <p:sp>
        <p:nvSpPr>
          <p:cNvPr id="446" name="Google Shape;446;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4e53c5c7e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64e53c5c7e_0_2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s-AR"/>
              <a:t>La distribución del dataset puede tener cualquier forma!</a:t>
            </a:r>
            <a:endParaRPr/>
          </a:p>
          <a:p>
            <a:pPr indent="-317500" lvl="0" marL="457200" marR="0" rtl="0" algn="l">
              <a:lnSpc>
                <a:spcPct val="100000"/>
              </a:lnSpc>
              <a:spcBef>
                <a:spcPts val="0"/>
              </a:spcBef>
              <a:spcAft>
                <a:spcPts val="0"/>
              </a:spcAft>
              <a:buSzPts val="1400"/>
              <a:buChar char="-"/>
            </a:pPr>
            <a:r>
              <a:rPr lang="es-AR"/>
              <a:t>Cómo</a:t>
            </a:r>
            <a:r>
              <a:rPr lang="es-AR"/>
              <a:t> trabajan con “medidas”, es necesario normalizar los datos. </a:t>
            </a:r>
            <a:endParaRPr/>
          </a:p>
        </p:txBody>
      </p:sp>
      <p:sp>
        <p:nvSpPr>
          <p:cNvPr id="455" name="Google Shape;455;g64e53c5c7e_0_2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64e53c5c7e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64e53c5c7e_0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
        <p:nvSpPr>
          <p:cNvPr id="464" name="Google Shape;464;g64e53c5c7e_0_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2" name="Google Shape;15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31a7bd11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631a7bd11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s-AR"/>
              <a:t>Generalmente, en un problema real se desconoce la </a:t>
            </a:r>
            <a:r>
              <a:rPr b="1" lang="es-AR"/>
              <a:t>clase</a:t>
            </a:r>
            <a:r>
              <a:rPr lang="es-AR"/>
              <a:t> y es allí donde el agrupamiento puede ayudar a identificar las características</a:t>
            </a:r>
            <a:endParaRPr/>
          </a:p>
          <a:p>
            <a:pPr indent="0" lvl="0" marL="0" marR="0" rtl="0" algn="l">
              <a:lnSpc>
                <a:spcPct val="100000"/>
              </a:lnSpc>
              <a:spcBef>
                <a:spcPts val="0"/>
              </a:spcBef>
              <a:spcAft>
                <a:spcPts val="0"/>
              </a:spcAft>
              <a:buNone/>
            </a:pPr>
            <a:r>
              <a:rPr lang="es-AR"/>
              <a:t>comunes entre instancias.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s-AR"/>
              <a:t>Al no disponer de la </a:t>
            </a:r>
            <a:r>
              <a:rPr b="1" lang="es-AR"/>
              <a:t>clase</a:t>
            </a:r>
            <a:r>
              <a:rPr lang="es-AR"/>
              <a:t> utiliza una medida de similitud para determinar el parecido entre instancias</a:t>
            </a:r>
            <a:endParaRPr/>
          </a:p>
          <a:p>
            <a:pPr indent="0" lvl="0" marL="0" marR="0" rtl="0" algn="l">
              <a:lnSpc>
                <a:spcPct val="100000"/>
              </a:lnSpc>
              <a:spcBef>
                <a:spcPts val="0"/>
              </a:spcBef>
              <a:spcAft>
                <a:spcPts val="0"/>
              </a:spcAft>
              <a:buSzPts val="1400"/>
              <a:buNone/>
            </a:pPr>
            <a:r>
              <a:t/>
            </a:r>
            <a:endParaRPr/>
          </a:p>
        </p:txBody>
      </p:sp>
      <p:sp>
        <p:nvSpPr>
          <p:cNvPr id="474" name="Google Shape;474;g631a7bd11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631a7bd11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631a7bd11a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s-AR" u="sng">
                <a:solidFill>
                  <a:schemeClr val="hlink"/>
                </a:solidFill>
                <a:hlinkClick r:id="rId2"/>
              </a:rPr>
              <a:t>https://media.giphy.com/media/3NKUcoyBzkXQc/giphy.gif</a:t>
            </a:r>
            <a:r>
              <a:rPr lang="es-AR"/>
              <a:t> </a:t>
            </a:r>
            <a:endParaRPr/>
          </a:p>
          <a:p>
            <a:pPr indent="-317500" lvl="0" marL="457200" marR="0" rtl="0" algn="l">
              <a:lnSpc>
                <a:spcPct val="100000"/>
              </a:lnSpc>
              <a:spcBef>
                <a:spcPts val="0"/>
              </a:spcBef>
              <a:spcAft>
                <a:spcPts val="0"/>
              </a:spcAft>
              <a:buSzPts val="1400"/>
              <a:buChar char="-"/>
            </a:pPr>
            <a:r>
              <a:rPr lang="es-AR"/>
              <a:t>En la imagen hay que ver que los centroides son los </a:t>
            </a:r>
            <a:r>
              <a:rPr lang="es-AR"/>
              <a:t>triángulos</a:t>
            </a:r>
            <a:endParaRPr/>
          </a:p>
        </p:txBody>
      </p:sp>
      <p:sp>
        <p:nvSpPr>
          <p:cNvPr id="483" name="Google Shape;483;g631a7bd11a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4e70e8cdc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64e70e8cdc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s-AR"/>
              <a:t>Silhouette</a:t>
            </a:r>
            <a:endParaRPr/>
          </a:p>
          <a:p>
            <a:pPr indent="0" lvl="0" marL="0" marR="0" rtl="0" algn="l">
              <a:lnSpc>
                <a:spcPct val="100000"/>
              </a:lnSpc>
              <a:spcBef>
                <a:spcPts val="0"/>
              </a:spcBef>
              <a:spcAft>
                <a:spcPts val="0"/>
              </a:spcAft>
              <a:buNone/>
            </a:pPr>
            <a:r>
              <a:rPr lang="es-AR"/>
              <a:t>Cohesión a(x) : distancia promedio de x a todos los demás puntos en el mismo cluster.</a:t>
            </a:r>
            <a:endParaRPr/>
          </a:p>
          <a:p>
            <a:pPr indent="0" lvl="0" marL="0" marR="0" rtl="0" algn="l">
              <a:lnSpc>
                <a:spcPct val="100000"/>
              </a:lnSpc>
              <a:spcBef>
                <a:spcPts val="0"/>
              </a:spcBef>
              <a:spcAft>
                <a:spcPts val="0"/>
              </a:spcAft>
              <a:buNone/>
            </a:pPr>
            <a:r>
              <a:rPr lang="es-AR"/>
              <a:t>Separación b(x) : distancia promedio de x a todos los demás puntos en el cluster más cercano.</a:t>
            </a:r>
            <a:endParaRPr/>
          </a:p>
          <a:p>
            <a:pPr indent="0" lvl="0" marL="0" marR="0" rtl="0" algn="l">
              <a:lnSpc>
                <a:spcPct val="100000"/>
              </a:lnSpc>
              <a:spcBef>
                <a:spcPts val="0"/>
              </a:spcBef>
              <a:spcAft>
                <a:spcPts val="0"/>
              </a:spcAft>
              <a:buNone/>
            </a:pPr>
            <a:r>
              <a:rPr lang="es-AR"/>
              <a:t>Para calcular el indice general, se hace el promedio de todos los silhouette’s de cada punto.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s-AR"/>
              <a:t>Davies Bouldin</a:t>
            </a:r>
            <a:endParaRPr/>
          </a:p>
          <a:p>
            <a:pPr indent="0" lvl="0" marL="0" marR="0" rtl="0" algn="l">
              <a:lnSpc>
                <a:spcPct val="100000"/>
              </a:lnSpc>
              <a:spcBef>
                <a:spcPts val="0"/>
              </a:spcBef>
              <a:spcAft>
                <a:spcPts val="0"/>
              </a:spcAft>
              <a:buSzPts val="1400"/>
              <a:buNone/>
            </a:pPr>
            <a:r>
              <a:t/>
            </a:r>
            <a:endParaRPr/>
          </a:p>
        </p:txBody>
      </p:sp>
      <p:sp>
        <p:nvSpPr>
          <p:cNvPr id="492" name="Google Shape;492;g64e70e8cdc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4e53c5c7e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64e53c5c7e_0_1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s-AR"/>
              <a:t>Davies Bouldin</a:t>
            </a:r>
            <a:endParaRPr/>
          </a:p>
          <a:p>
            <a:pPr indent="-317500" lvl="0" marL="457200" marR="0" rtl="0" algn="l">
              <a:lnSpc>
                <a:spcPct val="100000"/>
              </a:lnSpc>
              <a:spcBef>
                <a:spcPts val="0"/>
              </a:spcBef>
              <a:spcAft>
                <a:spcPts val="0"/>
              </a:spcAft>
              <a:buSzPts val="1400"/>
              <a:buChar char="-"/>
            </a:pPr>
            <a:r>
              <a:rPr lang="es-AR"/>
              <a:t>dispersión de cada cluster.  Se calcula el centroide, y se calcula la distancia de cada punto del cluster al centroide (promedio)</a:t>
            </a:r>
            <a:endParaRPr/>
          </a:p>
          <a:p>
            <a:pPr indent="-317500" lvl="1" marL="914400" marR="0" rtl="0" algn="l">
              <a:lnSpc>
                <a:spcPct val="100000"/>
              </a:lnSpc>
              <a:spcBef>
                <a:spcPts val="0"/>
              </a:spcBef>
              <a:spcAft>
                <a:spcPts val="0"/>
              </a:spcAft>
              <a:buSzPts val="1400"/>
              <a:buChar char="-"/>
            </a:pPr>
            <a:r>
              <a:rPr lang="es-AR"/>
              <a:t>Intuición matématica: cuanto más cerca, más chico es este valor</a:t>
            </a:r>
            <a:endParaRPr/>
          </a:p>
          <a:p>
            <a:pPr indent="-317500" lvl="0" marL="457200" marR="0" rtl="0" algn="l">
              <a:lnSpc>
                <a:spcPct val="100000"/>
              </a:lnSpc>
              <a:spcBef>
                <a:spcPts val="0"/>
              </a:spcBef>
              <a:spcAft>
                <a:spcPts val="0"/>
              </a:spcAft>
              <a:buSzPts val="1400"/>
              <a:buChar char="-"/>
            </a:pPr>
            <a:r>
              <a:rPr lang="es-AR"/>
              <a:t>distancia entre clusters. Distancia entre los centroides. </a:t>
            </a:r>
            <a:endParaRPr/>
          </a:p>
          <a:p>
            <a:pPr indent="-317500" lvl="0" marL="457200" marR="0" rtl="0" algn="l">
              <a:lnSpc>
                <a:spcPct val="100000"/>
              </a:lnSpc>
              <a:spcBef>
                <a:spcPts val="0"/>
              </a:spcBef>
              <a:spcAft>
                <a:spcPts val="0"/>
              </a:spcAft>
              <a:buSzPts val="1400"/>
              <a:buChar char="-"/>
            </a:pPr>
            <a:r>
              <a:rPr lang="es-AR"/>
              <a:t>EL indice se calcula por cada cluster y lo relaciona con todos los demás (ver Rij)</a:t>
            </a:r>
            <a:endParaRPr/>
          </a:p>
          <a:p>
            <a:pPr indent="-317500" lvl="0" marL="457200" marR="0" rtl="0" algn="l">
              <a:lnSpc>
                <a:spcPct val="100000"/>
              </a:lnSpc>
              <a:spcBef>
                <a:spcPts val="0"/>
              </a:spcBef>
              <a:spcAft>
                <a:spcPts val="0"/>
              </a:spcAft>
              <a:buSzPts val="1400"/>
              <a:buChar char="-"/>
            </a:pPr>
            <a:r>
              <a:rPr lang="es-AR"/>
              <a:t>El cálculo final es, por cada cluster obtenemos el Rij más grande y sacamos el promedio por la cantidad de clusters (k)</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SzPts val="1400"/>
              <a:buNone/>
            </a:pPr>
            <a:r>
              <a:t/>
            </a:r>
            <a:endParaRPr/>
          </a:p>
        </p:txBody>
      </p:sp>
      <p:sp>
        <p:nvSpPr>
          <p:cNvPr id="505" name="Google Shape;505;g64e53c5c7e_0_1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4e2c658b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64e2c658b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18" name="Google Shape;518;g64e2c658b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4e53c5c7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64e53c5c7e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s-AR" sz="1100" u="sng">
                <a:solidFill>
                  <a:schemeClr val="hlink"/>
                </a:solidFill>
                <a:latin typeface="Arial"/>
                <a:ea typeface="Arial"/>
                <a:cs typeface="Arial"/>
                <a:sym typeface="Arial"/>
                <a:hlinkClick r:id="rId2"/>
              </a:rPr>
              <a:t>http://www.deeplearningbook.org/</a:t>
            </a:r>
            <a:endParaRPr/>
          </a:p>
          <a:p>
            <a:pPr indent="0" lvl="0" marL="0" marR="0" rtl="0" algn="l">
              <a:lnSpc>
                <a:spcPct val="100000"/>
              </a:lnSpc>
              <a:spcBef>
                <a:spcPts val="0"/>
              </a:spcBef>
              <a:spcAft>
                <a:spcPts val="0"/>
              </a:spcAft>
              <a:buSzPts val="1400"/>
              <a:buNone/>
            </a:pPr>
            <a:r>
              <a:rPr lang="es-AR" sz="1100" u="sng">
                <a:solidFill>
                  <a:schemeClr val="hlink"/>
                </a:solidFill>
                <a:latin typeface="Arial"/>
                <a:ea typeface="Arial"/>
                <a:cs typeface="Arial"/>
                <a:sym typeface="Arial"/>
                <a:hlinkClick r:id="rId3"/>
              </a:rPr>
              <a:t>https://cs230.stanford.edu/</a:t>
            </a:r>
            <a:r>
              <a:rPr lang="es-AR"/>
              <a:t> </a:t>
            </a:r>
            <a:endParaRPr/>
          </a:p>
          <a:p>
            <a:pPr indent="0" lvl="0" marL="0" marR="0" rtl="0" algn="l">
              <a:lnSpc>
                <a:spcPct val="100000"/>
              </a:lnSpc>
              <a:spcBef>
                <a:spcPts val="0"/>
              </a:spcBef>
              <a:spcAft>
                <a:spcPts val="0"/>
              </a:spcAft>
              <a:buSzPts val="1400"/>
              <a:buNone/>
            </a:pPr>
            <a:r>
              <a:rPr lang="es-AR" sz="1100" u="sng">
                <a:solidFill>
                  <a:schemeClr val="hlink"/>
                </a:solidFill>
                <a:latin typeface="Arial"/>
                <a:ea typeface="Arial"/>
                <a:cs typeface="Arial"/>
                <a:sym typeface="Arial"/>
                <a:hlinkClick r:id="rId4"/>
              </a:rPr>
              <a:t>https://courses.cs.washington.edu/courses/cse473/12au/slides/lect26.pdf</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s-AR"/>
              <a:t>La única manera de resolverlo es trazando dos líneas. </a:t>
            </a:r>
            <a:endParaRPr b="0" i="0" sz="1200" u="none" cap="none" strike="noStrike">
              <a:solidFill>
                <a:schemeClr val="dk1"/>
              </a:solidFill>
              <a:latin typeface="Calibri"/>
              <a:ea typeface="Calibri"/>
              <a:cs typeface="Calibri"/>
              <a:sym typeface="Calibri"/>
            </a:endParaRPr>
          </a:p>
        </p:txBody>
      </p:sp>
      <p:sp>
        <p:nvSpPr>
          <p:cNvPr id="525" name="Google Shape;525;g64e53c5c7e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64e53c5c7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64e53c5c7e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100000"/>
              </a:lnSpc>
              <a:spcBef>
                <a:spcPts val="0"/>
              </a:spcBef>
              <a:spcAft>
                <a:spcPts val="0"/>
              </a:spcAft>
              <a:buSzPts val="1400"/>
              <a:buChar char="-"/>
            </a:pPr>
            <a:r>
              <a:rPr lang="es-AR"/>
              <a:t>las entradas son los </a:t>
            </a:r>
            <a:r>
              <a:rPr lang="es-AR"/>
              <a:t>estímulos</a:t>
            </a:r>
            <a:r>
              <a:rPr lang="es-AR"/>
              <a:t> de la neurona</a:t>
            </a:r>
            <a:endParaRPr/>
          </a:p>
          <a:p>
            <a:pPr indent="-317500" lvl="1" marL="914400" marR="0" rtl="0" algn="l">
              <a:lnSpc>
                <a:spcPct val="100000"/>
              </a:lnSpc>
              <a:spcBef>
                <a:spcPts val="0"/>
              </a:spcBef>
              <a:spcAft>
                <a:spcPts val="0"/>
              </a:spcAft>
              <a:buSzPts val="1400"/>
              <a:buChar char="-"/>
            </a:pPr>
            <a:r>
              <a:rPr lang="es-AR"/>
              <a:t>Cada entrada recibirá un peso, que indica su importancia en la salida.</a:t>
            </a:r>
            <a:endParaRPr/>
          </a:p>
          <a:p>
            <a:pPr indent="-317500" lvl="0" marL="457200" marR="0" rtl="0" algn="l">
              <a:lnSpc>
                <a:spcPct val="100000"/>
              </a:lnSpc>
              <a:spcBef>
                <a:spcPts val="0"/>
              </a:spcBef>
              <a:spcAft>
                <a:spcPts val="0"/>
              </a:spcAft>
              <a:buSzPts val="1400"/>
              <a:buChar char="-"/>
            </a:pPr>
            <a:r>
              <a:rPr lang="es-AR"/>
              <a:t>tenemos una función “umbral” que nos indica cuando la neurona se activa o no. </a:t>
            </a:r>
            <a:endParaRPr/>
          </a:p>
          <a:p>
            <a:pPr indent="-317500" lvl="0" marL="457200" marR="0" rtl="0" algn="l">
              <a:lnSpc>
                <a:spcPct val="100000"/>
              </a:lnSpc>
              <a:spcBef>
                <a:spcPts val="0"/>
              </a:spcBef>
              <a:spcAft>
                <a:spcPts val="0"/>
              </a:spcAft>
              <a:buSzPts val="1400"/>
              <a:buChar char="-"/>
            </a:pPr>
            <a:r>
              <a:rPr lang="es-AR"/>
              <a:t>la salida será la sumatoria entre la multiplicación de los pesos por el valores de las features.</a:t>
            </a:r>
            <a:endParaRPr/>
          </a:p>
          <a:p>
            <a:pPr indent="-317500" lvl="1" marL="914400" marR="0" rtl="0" algn="l">
              <a:lnSpc>
                <a:spcPct val="100000"/>
              </a:lnSpc>
              <a:spcBef>
                <a:spcPts val="0"/>
              </a:spcBef>
              <a:spcAft>
                <a:spcPts val="0"/>
              </a:spcAft>
              <a:buSzPts val="1400"/>
              <a:buChar char="-"/>
            </a:pPr>
            <a:r>
              <a:rPr lang="es-AR"/>
              <a:t>Es decir, son todas matrices que se multiplican escalarmente</a:t>
            </a:r>
            <a:endParaRPr/>
          </a:p>
          <a:p>
            <a:pPr indent="-317500" lvl="1" marL="914400" rtl="0" algn="l">
              <a:spcBef>
                <a:spcPts val="0"/>
              </a:spcBef>
              <a:spcAft>
                <a:spcPts val="0"/>
              </a:spcAft>
              <a:buSzPts val="1400"/>
              <a:buChar char="-"/>
            </a:pPr>
            <a:r>
              <a:rPr lang="es-AR"/>
              <a:t>intuición matemática =&gt; x1*w1 + x2*w2 +..... = y es una función lineal</a:t>
            </a:r>
            <a:endParaRPr/>
          </a:p>
        </p:txBody>
      </p:sp>
      <p:sp>
        <p:nvSpPr>
          <p:cNvPr id="534" name="Google Shape;534;g64e53c5c7e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64e53c5c7e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64e53c5c7e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AR"/>
              <a:t>Una sola neurona, con capacidad de separación lineal. </a:t>
            </a:r>
            <a:endParaRPr/>
          </a:p>
          <a:p>
            <a:pPr indent="-317500" lvl="0" marL="457200" rtl="0" algn="l">
              <a:spcBef>
                <a:spcPts val="0"/>
              </a:spcBef>
              <a:spcAft>
                <a:spcPts val="0"/>
              </a:spcAft>
              <a:buSzPts val="1400"/>
              <a:buChar char="-"/>
            </a:pPr>
            <a:r>
              <a:rPr lang="es-AR"/>
              <a:t>intuición matemática =&gt; x1*w1 + x2*w2 +..... = y es una función lineal</a:t>
            </a:r>
            <a:endParaRPr/>
          </a:p>
        </p:txBody>
      </p:sp>
      <p:sp>
        <p:nvSpPr>
          <p:cNvPr id="544" name="Google Shape;544;g64e53c5c7e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A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4e53c5c7e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4e53c5c7e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AR"/>
              <a:t> Ver “tensorflow playground” para ver los problemas del XOR e intentar resolverlo “gráficamente”</a:t>
            </a:r>
            <a:endParaRPr/>
          </a:p>
          <a:p>
            <a:pPr indent="0" lvl="0" marL="0" rtl="0" algn="l">
              <a:spcBef>
                <a:spcPts val="0"/>
              </a:spcBef>
              <a:spcAft>
                <a:spcPts val="0"/>
              </a:spcAft>
              <a:buNone/>
            </a:pPr>
            <a:r>
              <a:rPr lang="es-AR" sz="1100" u="sng">
                <a:solidFill>
                  <a:schemeClr val="hlink"/>
                </a:solidFill>
                <a:latin typeface="Arial"/>
                <a:ea typeface="Arial"/>
                <a:cs typeface="Arial"/>
                <a:sym typeface="Arial"/>
                <a:hlinkClick r:id="rId2"/>
              </a:rPr>
              <a:t>https://playground.tensorflow.org/</a:t>
            </a:r>
            <a:endParaRPr/>
          </a:p>
        </p:txBody>
      </p:sp>
      <p:sp>
        <p:nvSpPr>
          <p:cNvPr id="554" name="Google Shape;554;g64e53c5c7e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64e53c5c7e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64e53c5c7e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64e53c5c7e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s-AR"/>
              <a:t>Explicar random search</a:t>
            </a:r>
            <a:endParaRPr b="0" i="0" sz="1200" u="none" cap="none" strike="noStrike">
              <a:solidFill>
                <a:schemeClr val="dk1"/>
              </a:solidFill>
              <a:latin typeface="Calibri"/>
              <a:ea typeface="Calibri"/>
              <a:cs typeface="Calibri"/>
              <a:sym typeface="Calibri"/>
            </a:endParaRPr>
          </a:p>
        </p:txBody>
      </p:sp>
      <p:sp>
        <p:nvSpPr>
          <p:cNvPr id="161" name="Google Shape;16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64e53c5c7e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64e53c5c7e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s-AR"/>
              <a:t>las funciones de activación permiten agregar no linearidad a las salidas</a:t>
            </a:r>
            <a:endParaRPr/>
          </a:p>
          <a:p>
            <a:pPr indent="-317500" lvl="0" marL="457200" rtl="0" algn="l">
              <a:spcBef>
                <a:spcPts val="0"/>
              </a:spcBef>
              <a:spcAft>
                <a:spcPts val="0"/>
              </a:spcAft>
              <a:buSzPts val="1400"/>
              <a:buChar char="-"/>
            </a:pPr>
            <a:r>
              <a:rPr lang="es-AR"/>
              <a:t>sin ellas, nuestros datos se verían como en el primer gráfico: un hyperplane lineal. </a:t>
            </a:r>
            <a:endParaRPr/>
          </a:p>
          <a:p>
            <a:pPr indent="-317500" lvl="1" marL="914400" rtl="0" algn="l">
              <a:spcBef>
                <a:spcPts val="0"/>
              </a:spcBef>
              <a:spcAft>
                <a:spcPts val="0"/>
              </a:spcAft>
              <a:buSzPts val="1400"/>
              <a:buChar char="-"/>
            </a:pPr>
            <a:r>
              <a:rPr lang="es-AR"/>
              <a:t>intuición matemática =&gt; x1*w1 + x2*w2 +..... = y es una función lineal</a:t>
            </a:r>
            <a:endParaRPr/>
          </a:p>
          <a:p>
            <a:pPr indent="-317500" lvl="1" marL="914400" rtl="0" algn="l">
              <a:spcBef>
                <a:spcPts val="0"/>
              </a:spcBef>
              <a:spcAft>
                <a:spcPts val="0"/>
              </a:spcAft>
              <a:buSzPts val="1400"/>
              <a:buChar char="-"/>
            </a:pPr>
            <a:r>
              <a:rPr lang="es-AR"/>
              <a:t>un hiperplano puede estar en cualquier dirección, pero siempre será “plano”</a:t>
            </a:r>
            <a:endParaRPr/>
          </a:p>
          <a:p>
            <a:pPr indent="-317500" lvl="0" marL="457200" rtl="0" algn="l">
              <a:spcBef>
                <a:spcPts val="0"/>
              </a:spcBef>
              <a:spcAft>
                <a:spcPts val="0"/>
              </a:spcAft>
              <a:buSzPts val="1400"/>
              <a:buChar char="-"/>
            </a:pPr>
            <a:r>
              <a:rPr lang="es-AR"/>
              <a:t>Es como aplicarle transformaciones al hiperplano &lt;para mejorar la salida&gt;</a:t>
            </a:r>
            <a:endParaRPr/>
          </a:p>
          <a:p>
            <a:pPr indent="-317500" lvl="0" marL="457200" rtl="0" algn="l">
              <a:spcBef>
                <a:spcPts val="0"/>
              </a:spcBef>
              <a:spcAft>
                <a:spcPts val="0"/>
              </a:spcAft>
              <a:buSzPts val="1400"/>
              <a:buChar char="-"/>
            </a:pPr>
            <a:r>
              <a:rPr lang="es-AR"/>
              <a:t>Se asemeja a la Regresión Lógistica: es una regresión lineal encubierta.</a:t>
            </a:r>
            <a:endParaRPr/>
          </a:p>
        </p:txBody>
      </p:sp>
      <p:sp>
        <p:nvSpPr>
          <p:cNvPr id="572" name="Google Shape;572;g64e53c5c7e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64e53c5c7e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64e53c5c7e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AR" sz="1100" u="sng">
                <a:solidFill>
                  <a:schemeClr val="hlink"/>
                </a:solidFill>
                <a:latin typeface="Arial"/>
                <a:ea typeface="Arial"/>
                <a:cs typeface="Arial"/>
                <a:sym typeface="Arial"/>
                <a:hlinkClick r:id="rId2"/>
              </a:rPr>
              <a:t>https://medium.com/@_moazzemhossain/machine-learning-cheat-sheets-for-ml-engineers-data-scientist-d44a43f65979</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Convolución (son los puntos rosa, lo verde son las neuronas comunes: </a:t>
            </a:r>
            <a:endParaRPr/>
          </a:p>
          <a:p>
            <a:pPr indent="-317500" lvl="0" marL="457200" rtl="0" algn="l">
              <a:spcBef>
                <a:spcPts val="0"/>
              </a:spcBef>
              <a:spcAft>
                <a:spcPts val="0"/>
              </a:spcAft>
              <a:buSzPts val="1400"/>
              <a:buChar char="-"/>
            </a:pPr>
            <a:r>
              <a:rPr lang="es-AR"/>
              <a:t>Operación </a:t>
            </a:r>
            <a:r>
              <a:rPr lang="es-AR"/>
              <a:t>matemática</a:t>
            </a:r>
            <a:r>
              <a:rPr lang="es-AR"/>
              <a:t> que permite ver </a:t>
            </a:r>
            <a:r>
              <a:rPr lang="es-AR"/>
              <a:t>cómo</a:t>
            </a:r>
            <a:r>
              <a:rPr lang="es-AR"/>
              <a:t> se relacionan ciertos puntos en el espacio</a:t>
            </a:r>
            <a:endParaRPr/>
          </a:p>
          <a:p>
            <a:pPr indent="-317500" lvl="0" marL="457200" rtl="0" algn="l">
              <a:spcBef>
                <a:spcPts val="0"/>
              </a:spcBef>
              <a:spcAft>
                <a:spcPts val="0"/>
              </a:spcAft>
              <a:buSzPts val="1400"/>
              <a:buChar char="-"/>
            </a:pPr>
            <a:r>
              <a:rPr lang="es-AR"/>
              <a:t>Las Rn del cerebro trabajan así: si vemos dos </a:t>
            </a:r>
            <a:r>
              <a:rPr lang="es-AR"/>
              <a:t>píxeles</a:t>
            </a:r>
            <a:r>
              <a:rPr lang="es-AR"/>
              <a:t> separados, tienen distinto color, pero juntos parecen iguales. </a:t>
            </a:r>
            <a:endParaRPr/>
          </a:p>
          <a:p>
            <a:pPr indent="-317500" lvl="0" marL="457200" rtl="0" algn="l">
              <a:spcBef>
                <a:spcPts val="0"/>
              </a:spcBef>
              <a:spcAft>
                <a:spcPts val="0"/>
              </a:spcAft>
              <a:buSzPts val="1400"/>
              <a:buChar char="-"/>
            </a:pPr>
            <a:r>
              <a:rPr lang="es-AR"/>
              <a:t>Reduce la dimensionalidad</a:t>
            </a:r>
            <a:endParaRPr/>
          </a:p>
          <a:p>
            <a:pPr indent="0" lvl="0" marL="0" rtl="0" algn="l">
              <a:spcBef>
                <a:spcPts val="0"/>
              </a:spcBef>
              <a:spcAft>
                <a:spcPts val="0"/>
              </a:spcAft>
              <a:buNone/>
            </a:pPr>
            <a:r>
              <a:rPr lang="es-AR" sz="1100" u="sng">
                <a:solidFill>
                  <a:schemeClr val="hlink"/>
                </a:solidFill>
                <a:latin typeface="Arial"/>
                <a:ea typeface="Arial"/>
                <a:cs typeface="Arial"/>
                <a:sym typeface="Arial"/>
                <a:hlinkClick r:id="rId3"/>
              </a:rPr>
              <a:t>https://es.wikipedia.org/wiki/Redes_neuronales_convolucionales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Pooling: </a:t>
            </a:r>
            <a:endParaRPr/>
          </a:p>
          <a:p>
            <a:pPr indent="0" lvl="0" marL="0" rtl="0" algn="l">
              <a:spcBef>
                <a:spcPts val="0"/>
              </a:spcBef>
              <a:spcAft>
                <a:spcPts val="0"/>
              </a:spcAft>
              <a:buNone/>
            </a:pPr>
            <a:r>
              <a:rPr lang="es-AR"/>
              <a:t>Las capas Pooling ayudan a reducir la dimensionalidad espacial del feature map de una convolución. Básicamente son convoluciones con un stride igual al tamaño del kernel y donde se calcula alguna función sobre todos los píxeles. Lo más usual es calcular el máximo, el mínimo o el promedio</a:t>
            </a:r>
            <a:endParaRPr/>
          </a:p>
        </p:txBody>
      </p:sp>
      <p:sp>
        <p:nvSpPr>
          <p:cNvPr id="583" name="Google Shape;583;g64e53c5c7e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64e53c5c7e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64e53c5c7e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AR" sz="1100" u="sng">
                <a:solidFill>
                  <a:schemeClr val="hlink"/>
                </a:solidFill>
                <a:latin typeface="Arial"/>
                <a:ea typeface="Arial"/>
                <a:cs typeface="Arial"/>
                <a:sym typeface="Arial"/>
                <a:hlinkClick r:id="rId2"/>
              </a:rPr>
              <a:t>https://medium.com/explore-artificial-intelligence/an-introduction-to-recurrent-neural-networks-72c97bf0912</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sz="1100" u="sng">
                <a:solidFill>
                  <a:schemeClr val="accent2"/>
                </a:solidFill>
                <a:latin typeface="Arial"/>
                <a:ea typeface="Arial"/>
                <a:cs typeface="Arial"/>
                <a:sym typeface="Arial"/>
                <a:hlinkClick r:id="rId3"/>
              </a:rPr>
              <a:t>https://es.wikipedia.org/wiki/Red_neuronal_recurrente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s-AR"/>
              <a:t>Permite que la información persista en la red varios pasos. </a:t>
            </a:r>
            <a:endParaRPr/>
          </a:p>
        </p:txBody>
      </p:sp>
      <p:sp>
        <p:nvSpPr>
          <p:cNvPr id="593" name="Google Shape;593;g64e53c5c7e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64e53c5c7e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64e53c5c7e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AR" sz="1100" u="sng">
                <a:solidFill>
                  <a:schemeClr val="hlink"/>
                </a:solidFill>
                <a:latin typeface="Arial"/>
                <a:ea typeface="Arial"/>
                <a:cs typeface="Arial"/>
                <a:sym typeface="Arial"/>
                <a:hlinkClick r:id="rId2"/>
              </a:rPr>
              <a:t>https://es.wikipedia.org/wiki/Cadena_de_M%C3%A1rkov</a:t>
            </a:r>
            <a:endParaRPr/>
          </a:p>
          <a:p>
            <a:pPr indent="0" lvl="0" marL="0" rtl="0" algn="l">
              <a:spcBef>
                <a:spcPts val="0"/>
              </a:spcBef>
              <a:spcAft>
                <a:spcPts val="0"/>
              </a:spcAft>
              <a:buNone/>
            </a:pPr>
            <a:r>
              <a:rPr lang="es-AR" sz="1100" u="sng">
                <a:solidFill>
                  <a:schemeClr val="hlink"/>
                </a:solidFill>
                <a:latin typeface="Arial"/>
                <a:ea typeface="Arial"/>
                <a:cs typeface="Arial"/>
                <a:sym typeface="Arial"/>
                <a:hlinkClick r:id="rId3"/>
              </a:rPr>
              <a:t>https://www.datacamp.com/community/tutorials/markov-chains-python-tutorial</a:t>
            </a:r>
            <a:endParaRPr/>
          </a:p>
          <a:p>
            <a:pPr indent="0" lvl="0" marL="0" rtl="0" algn="l">
              <a:spcBef>
                <a:spcPts val="0"/>
              </a:spcBef>
              <a:spcAft>
                <a:spcPts val="0"/>
              </a:spcAft>
              <a:buNone/>
            </a:pPr>
            <a:r>
              <a:rPr lang="es-AR"/>
              <a:t>Parecida a la recurrente pero con distinta salida</a:t>
            </a:r>
            <a:endParaRPr/>
          </a:p>
          <a:p>
            <a:pPr indent="0" lvl="0" marL="0" rtl="0" algn="l">
              <a:spcBef>
                <a:spcPts val="0"/>
              </a:spcBef>
              <a:spcAft>
                <a:spcPts val="0"/>
              </a:spcAft>
              <a:buNone/>
            </a:pPr>
            <a:r>
              <a:t/>
            </a:r>
            <a:endParaRPr/>
          </a:p>
        </p:txBody>
      </p:sp>
      <p:sp>
        <p:nvSpPr>
          <p:cNvPr id="603" name="Google Shape;603;g64e53c5c7e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4e53c5c7e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4e53c5c7e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AR" sz="1100" u="sng">
                <a:solidFill>
                  <a:schemeClr val="hlink"/>
                </a:solidFill>
                <a:latin typeface="Arial"/>
                <a:ea typeface="Arial"/>
                <a:cs typeface="Arial"/>
                <a:sym typeface="Arial"/>
                <a:hlinkClick r:id="rId2"/>
              </a:rPr>
              <a:t>https://en.wikipedia.org/wiki/Generative_adversarial_network</a:t>
            </a:r>
            <a:endParaRPr/>
          </a:p>
          <a:p>
            <a:pPr indent="0" lvl="0" marL="0" rtl="0" algn="l">
              <a:spcBef>
                <a:spcPts val="0"/>
              </a:spcBef>
              <a:spcAft>
                <a:spcPts val="0"/>
              </a:spcAft>
              <a:buNone/>
            </a:pPr>
            <a:r>
              <a:rPr lang="es-AR"/>
              <a:t>permite: </a:t>
            </a:r>
            <a:endParaRPr/>
          </a:p>
          <a:p>
            <a:pPr indent="-317500" lvl="0" marL="457200" rtl="0" algn="l">
              <a:spcBef>
                <a:spcPts val="0"/>
              </a:spcBef>
              <a:spcAft>
                <a:spcPts val="0"/>
              </a:spcAft>
              <a:buSzPts val="1400"/>
              <a:buChar char="-"/>
            </a:pPr>
            <a:r>
              <a:rPr lang="es-AR"/>
              <a:t>para moda, generar modelos que no existen, y ahorrar dinero. </a:t>
            </a:r>
            <a:endParaRPr/>
          </a:p>
          <a:p>
            <a:pPr indent="-317500" lvl="0" marL="457200" rtl="0" algn="l">
              <a:spcBef>
                <a:spcPts val="0"/>
              </a:spcBef>
              <a:spcAft>
                <a:spcPts val="0"/>
              </a:spcAft>
              <a:buSzPts val="1400"/>
              <a:buChar char="-"/>
            </a:pPr>
            <a:r>
              <a:rPr lang="es-AR"/>
              <a:t>generar rostros desconocidos para entrenamiento (real-fake classification)</a:t>
            </a:r>
            <a:endParaRPr/>
          </a:p>
          <a:p>
            <a:pPr indent="-317500" lvl="0" marL="457200" rtl="0" algn="l">
              <a:spcBef>
                <a:spcPts val="0"/>
              </a:spcBef>
              <a:spcAft>
                <a:spcPts val="0"/>
              </a:spcAft>
              <a:buSzPts val="1400"/>
              <a:buChar char="-"/>
            </a:pPr>
            <a:r>
              <a:rPr lang="es-AR"/>
              <a:t>predecir “lente gravitacional de materia obscura”</a:t>
            </a:r>
            <a:endParaRPr/>
          </a:p>
          <a:p>
            <a:pPr indent="-317500" lvl="1" marL="914400" rtl="0" algn="l">
              <a:spcBef>
                <a:spcPts val="0"/>
              </a:spcBef>
              <a:spcAft>
                <a:spcPts val="0"/>
              </a:spcAft>
              <a:buSzPts val="1400"/>
              <a:buChar char="-"/>
            </a:pPr>
            <a:r>
              <a:rPr lang="es-AR"/>
              <a:t>La materia oscura es invisible, pero tiene peso y por ende gravedad. </a:t>
            </a:r>
            <a:endParaRPr/>
          </a:p>
          <a:p>
            <a:pPr indent="-317500" lvl="1" marL="914400" rtl="0" algn="l">
              <a:spcBef>
                <a:spcPts val="0"/>
              </a:spcBef>
              <a:spcAft>
                <a:spcPts val="0"/>
              </a:spcAft>
              <a:buSzPts val="1400"/>
              <a:buChar char="-"/>
            </a:pPr>
            <a:r>
              <a:rPr lang="es-AR"/>
              <a:t>Curva el espacio donde la vemos</a:t>
            </a:r>
            <a:endParaRPr/>
          </a:p>
          <a:p>
            <a:pPr indent="-317500" lvl="1" marL="914400" rtl="0" algn="l">
              <a:spcBef>
                <a:spcPts val="0"/>
              </a:spcBef>
              <a:spcAft>
                <a:spcPts val="0"/>
              </a:spcAft>
              <a:buSzPts val="1400"/>
              <a:buChar char="-"/>
            </a:pPr>
            <a:r>
              <a:rPr lang="es-AR"/>
              <a:t>Si sabemos “como debería verse” (no sabemos, lo generamos)  podría ayudar a detectar esto luego.</a:t>
            </a:r>
            <a:endParaRPr/>
          </a:p>
          <a:p>
            <a:pPr indent="-317500" lvl="1" marL="914400" rtl="0" algn="l">
              <a:spcBef>
                <a:spcPts val="0"/>
              </a:spcBef>
              <a:spcAft>
                <a:spcPts val="0"/>
              </a:spcAft>
              <a:buSzPts val="1400"/>
              <a:buChar char="-"/>
            </a:pPr>
            <a:r>
              <a:rPr lang="es-AR"/>
              <a:t>relanzamiento de jeugos viejos en HD.</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Tensorflow tool: </a:t>
            </a:r>
            <a:r>
              <a:rPr lang="es-AR" sz="1100" u="sng">
                <a:solidFill>
                  <a:schemeClr val="accent2"/>
                </a:solidFill>
                <a:latin typeface="Arial"/>
                <a:ea typeface="Arial"/>
                <a:cs typeface="Arial"/>
                <a:sym typeface="Arial"/>
                <a:hlinkClick r:id="rId3"/>
              </a:rPr>
              <a:t>https://developers.google.com/machine-learning/gan</a:t>
            </a:r>
            <a:endParaRPr/>
          </a:p>
          <a:p>
            <a:pPr indent="0" lvl="0" marL="0" rtl="0" algn="l">
              <a:spcBef>
                <a:spcPts val="0"/>
              </a:spcBef>
              <a:spcAft>
                <a:spcPts val="0"/>
              </a:spcAft>
              <a:buNone/>
            </a:pPr>
            <a:r>
              <a:rPr lang="es-AR" sz="1100" u="sng">
                <a:solidFill>
                  <a:schemeClr val="accent2"/>
                </a:solidFill>
                <a:latin typeface="Arial"/>
                <a:ea typeface="Arial"/>
                <a:cs typeface="Arial"/>
                <a:sym typeface="Arial"/>
                <a:hlinkClick r:id="rId4"/>
              </a:rPr>
              <a:t>https://medium.com/tensorflow/introducing-tf-gan-a-lightweight-gan-library-for-tensorflow-2-0-36d767e1abae</a:t>
            </a:r>
            <a:endParaRPr/>
          </a:p>
          <a:p>
            <a:pPr indent="0" lvl="0" marL="0" rtl="0" algn="l">
              <a:spcBef>
                <a:spcPts val="0"/>
              </a:spcBef>
              <a:spcAft>
                <a:spcPts val="0"/>
              </a:spcAft>
              <a:buNone/>
            </a:pPr>
            <a:r>
              <a:t/>
            </a:r>
            <a:endParaRPr/>
          </a:p>
          <a:p>
            <a:pPr indent="0" lvl="0" marL="0" rtl="0" algn="l">
              <a:spcBef>
                <a:spcPts val="0"/>
              </a:spcBef>
              <a:spcAft>
                <a:spcPts val="0"/>
              </a:spcAft>
              <a:buNone/>
            </a:pPr>
            <a:r>
              <a:rPr lang="es-AR"/>
              <a:t>Tutorial -:</a:t>
            </a:r>
            <a:endParaRPr/>
          </a:p>
          <a:p>
            <a:pPr indent="0" lvl="0" marL="0" rtl="0" algn="l">
              <a:spcBef>
                <a:spcPts val="0"/>
              </a:spcBef>
              <a:spcAft>
                <a:spcPts val="0"/>
              </a:spcAft>
              <a:buNone/>
            </a:pPr>
            <a:r>
              <a:rPr lang="es-AR"/>
              <a:t> </a:t>
            </a:r>
            <a:r>
              <a:rPr lang="es-AR" sz="1100" u="sng">
                <a:solidFill>
                  <a:schemeClr val="accent2"/>
                </a:solidFill>
                <a:latin typeface="Arial"/>
                <a:ea typeface="Arial"/>
                <a:cs typeface="Arial"/>
                <a:sym typeface="Arial"/>
                <a:hlinkClick r:id="rId5"/>
              </a:rPr>
              <a:t>https://developers.google.com/machine-learning/gan/programming-exercise</a:t>
            </a:r>
            <a:endParaRPr/>
          </a:p>
          <a:p>
            <a:pPr indent="0" lvl="0" marL="0" rtl="0" algn="l">
              <a:spcBef>
                <a:spcPts val="0"/>
              </a:spcBef>
              <a:spcAft>
                <a:spcPts val="0"/>
              </a:spcAft>
              <a:buNone/>
            </a:pPr>
            <a:r>
              <a:rPr lang="es-AR"/>
              <a:t>COPIADO EN MI DRIVE (fixes para python 3)</a:t>
            </a:r>
            <a:endParaRPr/>
          </a:p>
          <a:p>
            <a:pPr indent="0" lvl="0" marL="0" rtl="0" algn="l">
              <a:spcBef>
                <a:spcPts val="0"/>
              </a:spcBef>
              <a:spcAft>
                <a:spcPts val="0"/>
              </a:spcAft>
              <a:buNone/>
            </a:pPr>
            <a:r>
              <a:rPr lang="es-AR" u="sng">
                <a:solidFill>
                  <a:schemeClr val="hlink"/>
                </a:solidFill>
                <a:hlinkClick r:id="rId6"/>
              </a:rPr>
              <a:t>https://colab.research.google.com/drive/1SCL22HJdREPviajdqntBK4XwvryeFBc9</a:t>
            </a:r>
            <a:r>
              <a:rPr lang="es-AR"/>
              <a:t> </a:t>
            </a:r>
            <a:endParaRPr/>
          </a:p>
          <a:p>
            <a:pPr indent="0" lvl="0" marL="0" rtl="0" algn="l">
              <a:spcBef>
                <a:spcPts val="0"/>
              </a:spcBef>
              <a:spcAft>
                <a:spcPts val="0"/>
              </a:spcAft>
              <a:buNone/>
            </a:pPr>
            <a:r>
              <a:t/>
            </a:r>
            <a:endParaRPr/>
          </a:p>
        </p:txBody>
      </p:sp>
      <p:sp>
        <p:nvSpPr>
          <p:cNvPr id="612" name="Google Shape;612;g64e53c5c7e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64e53c5c7e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64e53c5c7e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AR" sz="1100" u="sng">
                <a:solidFill>
                  <a:schemeClr val="hlink"/>
                </a:solidFill>
                <a:latin typeface="Arial"/>
                <a:ea typeface="Arial"/>
                <a:cs typeface="Arial"/>
                <a:sym typeface="Arial"/>
                <a:hlinkClick r:id="rId2"/>
              </a:rPr>
              <a:t>https://trends.google.com.ar/trends/explore?date=today%205-y&amp;q=keras,tensorflow,pytorch</a:t>
            </a:r>
            <a:endParaRPr/>
          </a:p>
          <a:p>
            <a:pPr indent="0" lvl="0" marL="0" rtl="0" algn="l">
              <a:spcBef>
                <a:spcPts val="0"/>
              </a:spcBef>
              <a:spcAft>
                <a:spcPts val="0"/>
              </a:spcAft>
              <a:buNone/>
            </a:pPr>
            <a:r>
              <a:rPr lang="es-AR"/>
              <a:t>Otros: </a:t>
            </a:r>
            <a:endParaRPr/>
          </a:p>
          <a:p>
            <a:pPr indent="-317500" lvl="0" marL="457200" rtl="0" algn="l">
              <a:spcBef>
                <a:spcPts val="0"/>
              </a:spcBef>
              <a:spcAft>
                <a:spcPts val="0"/>
              </a:spcAft>
              <a:buSzPts val="1400"/>
              <a:buChar char="-"/>
            </a:pPr>
            <a:r>
              <a:rPr lang="es-AR"/>
              <a:t>Theano</a:t>
            </a:r>
            <a:endParaRPr/>
          </a:p>
          <a:p>
            <a:pPr indent="-317500" lvl="0" marL="457200" rtl="0" algn="l">
              <a:spcBef>
                <a:spcPts val="0"/>
              </a:spcBef>
              <a:spcAft>
                <a:spcPts val="0"/>
              </a:spcAft>
              <a:buSzPts val="1400"/>
              <a:buChar char="-"/>
            </a:pPr>
            <a:r>
              <a:rPr lang="es-AR"/>
              <a:t>CNTK</a:t>
            </a:r>
            <a:endParaRPr/>
          </a:p>
          <a:p>
            <a:pPr indent="-317500" lvl="0" marL="457200" rtl="0" algn="l">
              <a:spcBef>
                <a:spcPts val="0"/>
              </a:spcBef>
              <a:spcAft>
                <a:spcPts val="0"/>
              </a:spcAft>
              <a:buSzPts val="1400"/>
              <a:buChar char="-"/>
            </a:pPr>
            <a:r>
              <a:rPr lang="es-AR"/>
              <a:t>caffe y caffe2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2" name="Google Shape;622;g64e53c5c7e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64e53c5c7e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64e53c5c7e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AR" sz="1100" u="sng">
                <a:solidFill>
                  <a:schemeClr val="hlink"/>
                </a:solidFill>
                <a:latin typeface="Arial"/>
                <a:ea typeface="Arial"/>
                <a:cs typeface="Arial"/>
                <a:sym typeface="Arial"/>
                <a:hlinkClick r:id="rId2"/>
              </a:rPr>
              <a:t>https://trends.google.com.ar/trends/explore?date=today%205-y&amp;q=keras,tensorflow,pytorch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1" name="Google Shape;631;g64e53c5c7e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42" name="Google Shape;642;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 name="Google Shape;65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5" name="Google Shape;65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4e70e8cd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64e70e8cd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s-AR"/>
              <a:t>Explicar random search</a:t>
            </a:r>
            <a:endParaRPr/>
          </a:p>
          <a:p>
            <a:pPr indent="0" lvl="0" marL="0" marR="0" rtl="0" algn="l">
              <a:lnSpc>
                <a:spcPct val="100000"/>
              </a:lnSpc>
              <a:spcBef>
                <a:spcPts val="0"/>
              </a:spcBef>
              <a:spcAft>
                <a:spcPts val="0"/>
              </a:spcAft>
              <a:buSzPts val="1400"/>
              <a:buNone/>
            </a:pPr>
            <a:r>
              <a:rPr lang="es-AR" sz="1100" u="sng">
                <a:solidFill>
                  <a:schemeClr val="hlink"/>
                </a:solidFill>
                <a:latin typeface="Arial"/>
                <a:ea typeface="Arial"/>
                <a:cs typeface="Arial"/>
                <a:sym typeface="Arial"/>
                <a:hlinkClick r:id="rId2"/>
              </a:rPr>
              <a:t>https://en.wikipedia.org/wiki/Hyperparameter_optimization#Approaches</a:t>
            </a:r>
            <a:endParaRPr/>
          </a:p>
        </p:txBody>
      </p:sp>
      <p:sp>
        <p:nvSpPr>
          <p:cNvPr id="170" name="Google Shape;170;g64e70e8cd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chemeClr val="accent1"/>
              </a:buClr>
              <a:buSzPts val="1200"/>
              <a:buFont typeface="Quattrocento Sans"/>
              <a:buChar char="&gt;"/>
            </a:pPr>
            <a:r>
              <a:rPr lang="es-AR">
                <a:solidFill>
                  <a:schemeClr val="accent5"/>
                </a:solidFill>
              </a:rPr>
              <a:t>En general trabajaremos con un set de </a:t>
            </a:r>
            <a:r>
              <a:rPr b="1" lang="es-AR">
                <a:solidFill>
                  <a:schemeClr val="accent5"/>
                </a:solidFill>
              </a:rPr>
              <a:t>entrenamiento</a:t>
            </a:r>
            <a:r>
              <a:rPr lang="es-AR">
                <a:solidFill>
                  <a:schemeClr val="accent5"/>
                </a:solidFill>
              </a:rPr>
              <a:t> y un set de </a:t>
            </a:r>
            <a:r>
              <a:rPr b="1" lang="es-AR">
                <a:solidFill>
                  <a:schemeClr val="accent5"/>
                </a:solidFill>
              </a:rPr>
              <a:t>test</a:t>
            </a:r>
            <a:r>
              <a:rPr lang="es-AR">
                <a:solidFill>
                  <a:schemeClr val="accent5"/>
                </a:solidFill>
              </a:rPr>
              <a:t>. La idea es que nuestro algoritmo primero “aprenda” con el set de entrenamiento, luego lo aplicaremos al set de test. De esta forma los datos para los cuales queremos probar el algoritmo nunca fueron vistos por él mismo lo cual permite saber si el modelo fue capaz de generalizar correctamente.</a:t>
            </a:r>
            <a:endParaRPr>
              <a:solidFill>
                <a:srgbClr val="000000"/>
              </a:solidFill>
            </a:endParaRPr>
          </a:p>
          <a:p>
            <a:pPr indent="-76200" lvl="0" marL="0" rtl="0" algn="l">
              <a:spcBef>
                <a:spcPts val="933"/>
              </a:spcBef>
              <a:spcAft>
                <a:spcPts val="0"/>
              </a:spcAft>
              <a:buClr>
                <a:schemeClr val="accent1"/>
              </a:buClr>
              <a:buSzPts val="1200"/>
              <a:buFont typeface="Quattrocento Sans"/>
              <a:buChar char="&gt;"/>
            </a:pPr>
            <a:r>
              <a:rPr b="1" lang="es-AR">
                <a:solidFill>
                  <a:schemeClr val="accent5"/>
                </a:solidFill>
              </a:rPr>
              <a:t>Dividiremos el set de entrenamiento original en dos</a:t>
            </a:r>
            <a:r>
              <a:rPr lang="es-AR">
                <a:solidFill>
                  <a:schemeClr val="accent5"/>
                </a:solidFill>
              </a:rPr>
              <a:t>: un set de </a:t>
            </a:r>
            <a:r>
              <a:rPr b="1" lang="es-AR">
                <a:solidFill>
                  <a:schemeClr val="accent5"/>
                </a:solidFill>
              </a:rPr>
              <a:t>entrenamiento</a:t>
            </a:r>
            <a:r>
              <a:rPr lang="es-AR">
                <a:solidFill>
                  <a:schemeClr val="accent5"/>
                </a:solidFill>
              </a:rPr>
              <a:t> y uno de </a:t>
            </a:r>
            <a:r>
              <a:rPr b="1" lang="es-AR">
                <a:solidFill>
                  <a:schemeClr val="accent5"/>
                </a:solidFill>
              </a:rPr>
              <a:t>validación</a:t>
            </a:r>
            <a:r>
              <a:rPr lang="es-AR">
                <a:solidFill>
                  <a:schemeClr val="accent5"/>
                </a:solidFill>
              </a:rPr>
              <a:t>. La idea es entrenar el modelo con el primero y luego probarlo con el segundo a efectos de encontrar los mejores hiper-parámetros. El set de validación en general es un 20-30% del set de entrenamiento. </a:t>
            </a:r>
            <a:endParaRPr>
              <a:solidFill>
                <a:schemeClr val="accent5"/>
              </a:solidFill>
            </a:endParaRPr>
          </a:p>
          <a:p>
            <a:pPr indent="129540" lvl="0" marL="0" rtl="0" algn="l">
              <a:spcBef>
                <a:spcPts val="933"/>
              </a:spcBef>
              <a:spcAft>
                <a:spcPts val="0"/>
              </a:spcAft>
              <a:buClr>
                <a:schemeClr val="accent1"/>
              </a:buClr>
              <a:buSzPts val="2040"/>
              <a:buFont typeface="Quattrocento Sans"/>
              <a:buNone/>
            </a:pPr>
            <a:r>
              <a:t/>
            </a:r>
            <a:endParaRPr>
              <a:solidFill>
                <a:schemeClr val="accent5"/>
              </a:solidFill>
            </a:endParaRPr>
          </a:p>
          <a:p>
            <a:pPr indent="0" lvl="0" marL="0" marR="0" rtl="0" algn="l">
              <a:lnSpc>
                <a:spcPct val="100000"/>
              </a:lnSpc>
              <a:spcBef>
                <a:spcPts val="0"/>
              </a:spcBef>
              <a:spcAft>
                <a:spcPts val="0"/>
              </a:spcAft>
              <a:buSzPts val="1400"/>
              <a:buNone/>
            </a:pPr>
            <a:r>
              <a:t/>
            </a:r>
            <a:endParaRPr/>
          </a:p>
        </p:txBody>
      </p:sp>
      <p:sp>
        <p:nvSpPr>
          <p:cNvPr id="178" name="Google Shape;17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lnSpc>
                <a:spcPct val="90000"/>
              </a:lnSpc>
              <a:spcBef>
                <a:spcPts val="0"/>
              </a:spcBef>
              <a:spcAft>
                <a:spcPts val="0"/>
              </a:spcAft>
              <a:buClr>
                <a:schemeClr val="accent1"/>
              </a:buClr>
              <a:buSzPts val="1200"/>
              <a:buFont typeface="Quattrocento Sans"/>
              <a:buChar char="&gt;"/>
            </a:pPr>
            <a:r>
              <a:rPr lang="es-AR">
                <a:solidFill>
                  <a:schemeClr val="accent5"/>
                </a:solidFill>
              </a:rPr>
              <a:t>El proceso de K-fold </a:t>
            </a:r>
            <a:r>
              <a:rPr b="1" lang="es-AR">
                <a:solidFill>
                  <a:schemeClr val="accent5"/>
                </a:solidFill>
              </a:rPr>
              <a:t>Cross Validation</a:t>
            </a:r>
            <a:r>
              <a:rPr lang="es-AR">
                <a:solidFill>
                  <a:schemeClr val="accent5"/>
                </a:solidFill>
              </a:rPr>
              <a:t> comienza particionando el set de entrenamiento en k bloques, luego vamos a realizar varias iteraciones en las cuales entrenamos nuestro algoritmo con k−1 bloques y lo validamos con el restante. </a:t>
            </a:r>
            <a:endParaRPr>
              <a:solidFill>
                <a:srgbClr val="000000"/>
              </a:solidFill>
            </a:endParaRPr>
          </a:p>
          <a:p>
            <a:pPr indent="-76200" lvl="0" marL="0" rtl="0" algn="l">
              <a:lnSpc>
                <a:spcPct val="90000"/>
              </a:lnSpc>
              <a:spcBef>
                <a:spcPts val="933"/>
              </a:spcBef>
              <a:spcAft>
                <a:spcPts val="0"/>
              </a:spcAft>
              <a:buClr>
                <a:schemeClr val="accent1"/>
              </a:buClr>
              <a:buSzPts val="1200"/>
              <a:buFont typeface="Calibri"/>
              <a:buChar char="&gt;"/>
            </a:pPr>
            <a:r>
              <a:rPr lang="es-AR">
                <a:solidFill>
                  <a:schemeClr val="accent5"/>
                </a:solidFill>
              </a:rPr>
              <a:t>Este proceso se repite k veces para que todos los datos hayan participado alguna vez del set de validación, el resultado es el promedio de las k iteraciones del algoritmo. Esto hay que hacerlo por cada valor posible para nuestros hiperparámetros.</a:t>
            </a:r>
            <a:endParaRPr>
              <a:solidFill>
                <a:schemeClr val="accent5"/>
              </a:solidFill>
            </a:endParaRPr>
          </a:p>
          <a:p>
            <a:pPr indent="0" lvl="0" marL="0" marR="0" rtl="0" algn="l">
              <a:lnSpc>
                <a:spcPct val="100000"/>
              </a:lnSpc>
              <a:spcBef>
                <a:spcPts val="0"/>
              </a:spcBef>
              <a:spcAft>
                <a:spcPts val="0"/>
              </a:spcAft>
              <a:buSzPts val="1400"/>
              <a:buNone/>
            </a:pPr>
            <a:r>
              <a:t/>
            </a:r>
            <a:endParaRPr/>
          </a:p>
        </p:txBody>
      </p:sp>
      <p:sp>
        <p:nvSpPr>
          <p:cNvPr id="186" name="Google Shape;18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5" name="Google Shape;195;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jp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1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con foto">
  <p:cSld name="portada con foto">
    <p:bg>
      <p:bgPr>
        <a:solidFill>
          <a:srgbClr val="D7D7D7"/>
        </a:solidFill>
      </p:bgPr>
    </p:bg>
    <p:spTree>
      <p:nvGrpSpPr>
        <p:cNvPr id="11" name="Shape 11"/>
        <p:cNvGrpSpPr/>
        <p:nvPr/>
      </p:nvGrpSpPr>
      <p:grpSpPr>
        <a:xfrm>
          <a:off x="0" y="0"/>
          <a:ext cx="0" cy="0"/>
          <a:chOff x="0" y="0"/>
          <a:chExt cx="0" cy="0"/>
        </a:xfrm>
      </p:grpSpPr>
      <p:pic>
        <p:nvPicPr>
          <p:cNvPr id="12" name="Google Shape;12;p40"/>
          <p:cNvPicPr preferRelativeResize="0"/>
          <p:nvPr/>
        </p:nvPicPr>
        <p:blipFill rotWithShape="1">
          <a:blip r:embed="rId2">
            <a:alphaModFix/>
          </a:blip>
          <a:srcRect b="0" l="0" r="0" t="0"/>
          <a:stretch/>
        </p:blipFill>
        <p:spPr>
          <a:xfrm>
            <a:off x="-31214" y="0"/>
            <a:ext cx="12220890" cy="6858000"/>
          </a:xfrm>
          <a:prstGeom prst="rect">
            <a:avLst/>
          </a:prstGeom>
          <a:noFill/>
          <a:ln>
            <a:noFill/>
          </a:ln>
        </p:spPr>
      </p:pic>
      <p:sp>
        <p:nvSpPr>
          <p:cNvPr id="13" name="Google Shape;13;p40"/>
          <p:cNvSpPr/>
          <p:nvPr/>
        </p:nvSpPr>
        <p:spPr>
          <a:xfrm>
            <a:off x="-33536" y="4581128"/>
            <a:ext cx="12225536" cy="1248139"/>
          </a:xfrm>
          <a:prstGeom prst="rect">
            <a:avLst/>
          </a:prstGeom>
          <a:solidFill>
            <a:srgbClr val="FFFFFF">
              <a:alpha val="7843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Quattrocento Sans"/>
              <a:ea typeface="Quattrocento Sans"/>
              <a:cs typeface="Quattrocento Sans"/>
              <a:sym typeface="Quattrocento Sans"/>
            </a:endParaRPr>
          </a:p>
        </p:txBody>
      </p:sp>
      <p:pic>
        <p:nvPicPr>
          <p:cNvPr id="14" name="Google Shape;14;p40"/>
          <p:cNvPicPr preferRelativeResize="0"/>
          <p:nvPr/>
        </p:nvPicPr>
        <p:blipFill rotWithShape="1">
          <a:blip r:embed="rId3">
            <a:alphaModFix/>
          </a:blip>
          <a:srcRect b="0" l="0" r="0" t="0"/>
          <a:stretch/>
        </p:blipFill>
        <p:spPr>
          <a:xfrm>
            <a:off x="10224459" y="6021288"/>
            <a:ext cx="1711845" cy="428603"/>
          </a:xfrm>
          <a:prstGeom prst="rect">
            <a:avLst/>
          </a:prstGeom>
          <a:noFill/>
          <a:ln>
            <a:noFill/>
          </a:ln>
        </p:spPr>
      </p:pic>
      <p:sp>
        <p:nvSpPr>
          <p:cNvPr id="15" name="Google Shape;15;p40"/>
          <p:cNvSpPr txBox="1"/>
          <p:nvPr>
            <p:ph idx="1" type="body"/>
          </p:nvPr>
        </p:nvSpPr>
        <p:spPr>
          <a:xfrm>
            <a:off x="334434" y="4677139"/>
            <a:ext cx="9698004" cy="480483"/>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2267"/>
              <a:buFont typeface="Quattrocento Sans"/>
              <a:buNone/>
              <a:defRPr b="0" i="0" sz="2667" u="none" cap="none" strike="noStrike">
                <a:solidFill>
                  <a:schemeClr val="dk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6" name="Google Shape;16;p40"/>
          <p:cNvSpPr/>
          <p:nvPr>
            <p:ph idx="2" type="pic"/>
          </p:nvPr>
        </p:nvSpPr>
        <p:spPr>
          <a:xfrm>
            <a:off x="10128672" y="4677139"/>
            <a:ext cx="1807633" cy="76808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33"/>
              </a:spcBef>
              <a:spcAft>
                <a:spcPts val="0"/>
              </a:spcAft>
              <a:buClr>
                <a:schemeClr val="accent1"/>
              </a:buClr>
              <a:buSzPts val="907"/>
              <a:buFont typeface="Quattrocento Sans"/>
              <a:buNone/>
              <a:defRPr b="0" i="0" sz="1067" u="none" cap="none" strike="noStrike">
                <a:solidFill>
                  <a:srgbClr val="393939"/>
                </a:solidFill>
                <a:latin typeface="Quattrocento Sans"/>
                <a:ea typeface="Quattrocento Sans"/>
                <a:cs typeface="Quattrocento Sans"/>
                <a:sym typeface="Quattrocento Sans"/>
              </a:defRPr>
            </a:lvl1pPr>
            <a:lvl2pPr lvl="1" marR="0" rtl="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lvl="2" marR="0" rtl="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lvl="3" marR="0" rtl="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lvl="4" marR="0" rtl="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lvl="5" marR="0" rtl="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7" name="Google Shape;17;p40"/>
          <p:cNvSpPr txBox="1"/>
          <p:nvPr>
            <p:ph idx="3" type="body"/>
          </p:nvPr>
        </p:nvSpPr>
        <p:spPr>
          <a:xfrm>
            <a:off x="334434" y="5205199"/>
            <a:ext cx="9698567" cy="528059"/>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587"/>
              <a:buFont typeface="Quattrocento Sans"/>
              <a:buNone/>
              <a:defRPr b="0" i="0" sz="1867" u="none" cap="none" strike="noStrike">
                <a:solidFill>
                  <a:srgbClr val="393939"/>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contenido y recuadro">
  <p:cSld name="Título, contenido y recuadro">
    <p:spTree>
      <p:nvGrpSpPr>
        <p:cNvPr id="85" name="Shape 85"/>
        <p:cNvGrpSpPr/>
        <p:nvPr/>
      </p:nvGrpSpPr>
      <p:grpSpPr>
        <a:xfrm>
          <a:off x="0" y="0"/>
          <a:ext cx="0" cy="0"/>
          <a:chOff x="0" y="0"/>
          <a:chExt cx="0" cy="0"/>
        </a:xfrm>
      </p:grpSpPr>
      <p:sp>
        <p:nvSpPr>
          <p:cNvPr id="86" name="Google Shape;86;p49"/>
          <p:cNvSpPr txBox="1"/>
          <p:nvPr>
            <p:ph idx="1" type="body"/>
          </p:nvPr>
        </p:nvSpPr>
        <p:spPr>
          <a:xfrm>
            <a:off x="240277" y="1220755"/>
            <a:ext cx="7871947" cy="4992555"/>
          </a:xfrm>
          <a:prstGeom prst="rect">
            <a:avLst/>
          </a:prstGeom>
          <a:noFill/>
          <a:ln>
            <a:noFill/>
          </a:ln>
        </p:spPr>
        <p:txBody>
          <a:bodyPr anchorCtr="0" anchor="t" bIns="45700" lIns="91425" spcFirstLastPara="1" rIns="91425" wrap="square" tIns="45700">
            <a:noAutofit/>
          </a:bodyPr>
          <a:lstStyle>
            <a:lvl1pPr indent="-322135" lvl="0" marL="457200" marR="0" algn="l">
              <a:lnSpc>
                <a:spcPct val="100000"/>
              </a:lnSpc>
              <a:spcBef>
                <a:spcPts val="133"/>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87" name="Google Shape;87;p49"/>
          <p:cNvSpPr txBox="1"/>
          <p:nvPr>
            <p:ph idx="2" type="body"/>
          </p:nvPr>
        </p:nvSpPr>
        <p:spPr>
          <a:xfrm>
            <a:off x="239349" y="260450"/>
            <a:ext cx="11713468" cy="48025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927"/>
              <a:buFont typeface="Quattrocento Sans"/>
              <a:buNone/>
              <a:defRPr b="1" i="0" sz="2267"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88" name="Google Shape;88;p49"/>
          <p:cNvSpPr txBox="1"/>
          <p:nvPr>
            <p:ph idx="3" type="body"/>
          </p:nvPr>
        </p:nvSpPr>
        <p:spPr>
          <a:xfrm>
            <a:off x="240277" y="837638"/>
            <a:ext cx="7871947" cy="383117"/>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473"/>
              <a:buFont typeface="Quattrocento Sans"/>
              <a:buNone/>
              <a:defRPr b="0" i="0" sz="1733" u="none" cap="none" strike="noStrike">
                <a:solidFill>
                  <a:srgbClr val="393939"/>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89" name="Google Shape;89;p49"/>
          <p:cNvSpPr/>
          <p:nvPr/>
        </p:nvSpPr>
        <p:spPr>
          <a:xfrm>
            <a:off x="8304247" y="836713"/>
            <a:ext cx="3648404" cy="5375704"/>
          </a:xfrm>
          <a:prstGeom prst="rect">
            <a:avLst/>
          </a:prstGeom>
          <a:solidFill>
            <a:srgbClr val="F2F2F2">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Quattrocento Sans"/>
              <a:ea typeface="Quattrocento Sans"/>
              <a:cs typeface="Quattrocento Sans"/>
              <a:sym typeface="Quattrocento Sans"/>
            </a:endParaRPr>
          </a:p>
        </p:txBody>
      </p:sp>
      <p:sp>
        <p:nvSpPr>
          <p:cNvPr id="90" name="Google Shape;90;p49"/>
          <p:cNvSpPr txBox="1"/>
          <p:nvPr>
            <p:ph idx="4" type="body"/>
          </p:nvPr>
        </p:nvSpPr>
        <p:spPr>
          <a:xfrm>
            <a:off x="8496270" y="1412776"/>
            <a:ext cx="3264693" cy="4608512"/>
          </a:xfrm>
          <a:prstGeom prst="rect">
            <a:avLst/>
          </a:prstGeom>
          <a:noFill/>
          <a:ln>
            <a:noFill/>
          </a:ln>
        </p:spPr>
        <p:txBody>
          <a:bodyPr anchorCtr="0" anchor="t" bIns="45700" lIns="91425" spcFirstLastPara="1" rIns="91425" wrap="square" tIns="45700">
            <a:noAutofit/>
          </a:bodyPr>
          <a:lstStyle>
            <a:lvl1pPr indent="-307784" lvl="0" marL="457200" marR="0" algn="l">
              <a:lnSpc>
                <a:spcPct val="100000"/>
              </a:lnSpc>
              <a:spcBef>
                <a:spcPts val="133"/>
              </a:spcBef>
              <a:spcAft>
                <a:spcPts val="0"/>
              </a:spcAft>
              <a:buClr>
                <a:schemeClr val="accent1"/>
              </a:buClr>
              <a:buSzPts val="1247"/>
              <a:buFont typeface="Quattrocento Sans"/>
              <a:buChar char="&gt;"/>
              <a:defRPr b="0" i="0" sz="1467" u="none" cap="none" strike="noStrike">
                <a:solidFill>
                  <a:srgbClr val="393939"/>
                </a:solidFill>
                <a:latin typeface="Quattrocento Sans"/>
                <a:ea typeface="Quattrocento Sans"/>
                <a:cs typeface="Quattrocento Sans"/>
                <a:sym typeface="Quattrocento Sans"/>
              </a:defRPr>
            </a:lvl1pPr>
            <a:lvl2pPr indent="-307784" lvl="1" marL="914400" marR="0" algn="l">
              <a:lnSpc>
                <a:spcPct val="100000"/>
              </a:lnSpc>
              <a:spcBef>
                <a:spcPts val="800"/>
              </a:spcBef>
              <a:spcAft>
                <a:spcPts val="0"/>
              </a:spcAft>
              <a:buClr>
                <a:schemeClr val="accent1"/>
              </a:buClr>
              <a:buSzPts val="1247"/>
              <a:buFont typeface="Quattrocento Sans"/>
              <a:buChar char="&gt;"/>
              <a:defRPr b="0" i="0" sz="1467" u="none" cap="none" strike="noStrike">
                <a:solidFill>
                  <a:srgbClr val="393939"/>
                </a:solidFill>
                <a:latin typeface="Quattrocento Sans"/>
                <a:ea typeface="Quattrocento Sans"/>
                <a:cs typeface="Quattrocento Sans"/>
                <a:sym typeface="Quattrocento Sans"/>
              </a:defRPr>
            </a:lvl2pPr>
            <a:lvl3pPr indent="-307784" lvl="2" marL="1371600" marR="0" algn="l">
              <a:lnSpc>
                <a:spcPct val="100000"/>
              </a:lnSpc>
              <a:spcBef>
                <a:spcPts val="800"/>
              </a:spcBef>
              <a:spcAft>
                <a:spcPts val="0"/>
              </a:spcAft>
              <a:buClr>
                <a:schemeClr val="accent1"/>
              </a:buClr>
              <a:buSzPts val="1247"/>
              <a:buFont typeface="Quattrocento Sans"/>
              <a:buChar char="&gt;"/>
              <a:defRPr b="0" i="0" sz="1467" u="none" cap="none" strike="noStrike">
                <a:solidFill>
                  <a:srgbClr val="393939"/>
                </a:solidFill>
                <a:latin typeface="Quattrocento Sans"/>
                <a:ea typeface="Quattrocento Sans"/>
                <a:cs typeface="Quattrocento Sans"/>
                <a:sym typeface="Quattrocento Sans"/>
              </a:defRPr>
            </a:lvl3pPr>
            <a:lvl4pPr indent="-307784" lvl="3" marL="1828800" marR="0" algn="l">
              <a:lnSpc>
                <a:spcPct val="100000"/>
              </a:lnSpc>
              <a:spcBef>
                <a:spcPts val="800"/>
              </a:spcBef>
              <a:spcAft>
                <a:spcPts val="0"/>
              </a:spcAft>
              <a:buClr>
                <a:schemeClr val="accent1"/>
              </a:buClr>
              <a:buSzPts val="1247"/>
              <a:buFont typeface="Quattrocento Sans"/>
              <a:buChar char="&gt;"/>
              <a:defRPr b="0" i="0" sz="1467" u="none" cap="none" strike="noStrike">
                <a:solidFill>
                  <a:srgbClr val="393939"/>
                </a:solidFill>
                <a:latin typeface="Quattrocento Sans"/>
                <a:ea typeface="Quattrocento Sans"/>
                <a:cs typeface="Quattrocento Sans"/>
                <a:sym typeface="Quattrocento Sans"/>
              </a:defRPr>
            </a:lvl4pPr>
            <a:lvl5pPr indent="-307784" lvl="4" marL="2286000" marR="0" algn="l">
              <a:lnSpc>
                <a:spcPct val="100000"/>
              </a:lnSpc>
              <a:spcBef>
                <a:spcPts val="800"/>
              </a:spcBef>
              <a:spcAft>
                <a:spcPts val="0"/>
              </a:spcAft>
              <a:buClr>
                <a:schemeClr val="accent1"/>
              </a:buClr>
              <a:buSzPts val="1247"/>
              <a:buFont typeface="Quattrocento Sans"/>
              <a:buChar char="&gt;"/>
              <a:defRPr b="0" i="0" sz="14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91" name="Google Shape;91;p49"/>
          <p:cNvSpPr txBox="1"/>
          <p:nvPr>
            <p:ph idx="5" type="body"/>
          </p:nvPr>
        </p:nvSpPr>
        <p:spPr>
          <a:xfrm>
            <a:off x="8496268" y="1028733"/>
            <a:ext cx="3264363" cy="38404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473"/>
              <a:buFont typeface="Quattrocento Sans"/>
              <a:buNone/>
              <a:defRPr b="1" i="0" sz="1733"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pic>
        <p:nvPicPr>
          <p:cNvPr id="92" name="Google Shape;92;p49"/>
          <p:cNvPicPr preferRelativeResize="0"/>
          <p:nvPr/>
        </p:nvPicPr>
        <p:blipFill rotWithShape="1">
          <a:blip r:embed="rId2">
            <a:alphaModFix/>
          </a:blip>
          <a:srcRect b="0" l="236" r="160" t="0"/>
          <a:stretch/>
        </p:blipFill>
        <p:spPr>
          <a:xfrm>
            <a:off x="0" y="6386475"/>
            <a:ext cx="12192000" cy="471525"/>
          </a:xfrm>
          <a:prstGeom prst="rect">
            <a:avLst/>
          </a:prstGeom>
          <a:noFill/>
          <a:ln>
            <a:noFill/>
          </a:ln>
        </p:spPr>
      </p:pic>
      <p:sp>
        <p:nvSpPr>
          <p:cNvPr id="93" name="Google Shape;93;p49"/>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94" name="Google Shape;94;p49"/>
          <p:cNvPicPr preferRelativeResize="0"/>
          <p:nvPr/>
        </p:nvPicPr>
        <p:blipFill rotWithShape="1">
          <a:blip r:embed="rId3">
            <a:alphaModFix/>
          </a:blip>
          <a:srcRect b="0" l="0" r="0" t="0"/>
          <a:stretch/>
        </p:blipFill>
        <p:spPr>
          <a:xfrm>
            <a:off x="239349" y="6511303"/>
            <a:ext cx="911064" cy="22186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as y subtítulos">
  <p:cSld name="2 columnas y subtítulos">
    <p:spTree>
      <p:nvGrpSpPr>
        <p:cNvPr id="95" name="Shape 95"/>
        <p:cNvGrpSpPr/>
        <p:nvPr/>
      </p:nvGrpSpPr>
      <p:grpSpPr>
        <a:xfrm>
          <a:off x="0" y="0"/>
          <a:ext cx="0" cy="0"/>
          <a:chOff x="0" y="0"/>
          <a:chExt cx="0" cy="0"/>
        </a:xfrm>
      </p:grpSpPr>
      <p:sp>
        <p:nvSpPr>
          <p:cNvPr id="96" name="Google Shape;96;p50"/>
          <p:cNvSpPr txBox="1"/>
          <p:nvPr>
            <p:ph idx="1" type="body"/>
          </p:nvPr>
        </p:nvSpPr>
        <p:spPr>
          <a:xfrm>
            <a:off x="239184" y="260582"/>
            <a:ext cx="11713633" cy="48025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927"/>
              <a:buFont typeface="Quattrocento Sans"/>
              <a:buNone/>
              <a:defRPr b="1" i="0" sz="2267"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97" name="Google Shape;97;p50"/>
          <p:cNvSpPr txBox="1"/>
          <p:nvPr>
            <p:ph idx="2" type="body"/>
          </p:nvPr>
        </p:nvSpPr>
        <p:spPr>
          <a:xfrm>
            <a:off x="239185" y="1316764"/>
            <a:ext cx="5664795" cy="4703632"/>
          </a:xfrm>
          <a:prstGeom prst="rect">
            <a:avLst/>
          </a:prstGeom>
          <a:noFill/>
          <a:ln>
            <a:noFill/>
          </a:ln>
        </p:spPr>
        <p:txBody>
          <a:bodyPr anchorCtr="0" anchor="t" bIns="45700" lIns="91425" spcFirstLastPara="1" rIns="91425" wrap="square" tIns="45700">
            <a:noAutofit/>
          </a:bodyPr>
          <a:lstStyle>
            <a:lvl1pPr indent="-322135" lvl="0" marL="457200" marR="0" algn="l">
              <a:lnSpc>
                <a:spcPct val="100000"/>
              </a:lnSpc>
              <a:spcBef>
                <a:spcPts val="133"/>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98" name="Google Shape;98;p50"/>
          <p:cNvSpPr txBox="1"/>
          <p:nvPr>
            <p:ph idx="3" type="body"/>
          </p:nvPr>
        </p:nvSpPr>
        <p:spPr>
          <a:xfrm>
            <a:off x="239185" y="836712"/>
            <a:ext cx="5664795" cy="384043"/>
          </a:xfrm>
          <a:prstGeom prst="rect">
            <a:avLst/>
          </a:prstGeom>
          <a:solidFill>
            <a:schemeClr val="accent1"/>
          </a:solid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473"/>
              <a:buFont typeface="Quattrocento Sans"/>
              <a:buNone/>
              <a:defRPr b="1" i="0" sz="1733" u="none" cap="none" strike="noStrike">
                <a:solidFill>
                  <a:schemeClr val="l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99" name="Google Shape;99;p50"/>
          <p:cNvSpPr txBox="1"/>
          <p:nvPr>
            <p:ph idx="4" type="body"/>
          </p:nvPr>
        </p:nvSpPr>
        <p:spPr>
          <a:xfrm>
            <a:off x="6288022" y="836712"/>
            <a:ext cx="5664629" cy="384043"/>
          </a:xfrm>
          <a:prstGeom prst="rect">
            <a:avLst/>
          </a:prstGeom>
          <a:solidFill>
            <a:schemeClr val="accent1"/>
          </a:solid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473"/>
              <a:buFont typeface="Quattrocento Sans"/>
              <a:buNone/>
              <a:defRPr b="1" i="0" sz="1733" u="none" cap="none" strike="noStrike">
                <a:solidFill>
                  <a:schemeClr val="l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00" name="Google Shape;100;p50"/>
          <p:cNvSpPr txBox="1"/>
          <p:nvPr>
            <p:ph idx="5" type="body"/>
          </p:nvPr>
        </p:nvSpPr>
        <p:spPr>
          <a:xfrm>
            <a:off x="6288022" y="1316764"/>
            <a:ext cx="5664796" cy="4703632"/>
          </a:xfrm>
          <a:prstGeom prst="rect">
            <a:avLst/>
          </a:prstGeom>
          <a:noFill/>
          <a:ln>
            <a:noFill/>
          </a:ln>
        </p:spPr>
        <p:txBody>
          <a:bodyPr anchorCtr="0" anchor="t" bIns="45700" lIns="91425" spcFirstLastPara="1" rIns="91425" wrap="square" tIns="45700">
            <a:noAutofit/>
          </a:bodyPr>
          <a:lstStyle>
            <a:lvl1pPr indent="-322135" lvl="0" marL="457200" marR="0" algn="l">
              <a:lnSpc>
                <a:spcPct val="100000"/>
              </a:lnSpc>
              <a:spcBef>
                <a:spcPts val="133"/>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01" name="Google Shape;101;p50"/>
          <p:cNvSpPr txBox="1"/>
          <p:nvPr/>
        </p:nvSpPr>
        <p:spPr>
          <a:xfrm>
            <a:off x="572555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102" name="Google Shape;102;p50"/>
          <p:cNvPicPr preferRelativeResize="0"/>
          <p:nvPr/>
        </p:nvPicPr>
        <p:blipFill rotWithShape="1">
          <a:blip r:embed="rId2">
            <a:alphaModFix/>
          </a:blip>
          <a:srcRect b="0" l="0" r="0" t="0"/>
          <a:stretch/>
        </p:blipFill>
        <p:spPr>
          <a:xfrm>
            <a:off x="315588" y="6511303"/>
            <a:ext cx="911064" cy="221869"/>
          </a:xfrm>
          <a:prstGeom prst="rect">
            <a:avLst/>
          </a:prstGeom>
          <a:noFill/>
          <a:ln>
            <a:noFill/>
          </a:ln>
        </p:spPr>
      </p:pic>
      <p:pic>
        <p:nvPicPr>
          <p:cNvPr id="103" name="Google Shape;103;p50"/>
          <p:cNvPicPr preferRelativeResize="0"/>
          <p:nvPr/>
        </p:nvPicPr>
        <p:blipFill rotWithShape="1">
          <a:blip r:embed="rId3">
            <a:alphaModFix/>
          </a:blip>
          <a:srcRect b="0" l="236" r="160" t="0"/>
          <a:stretch/>
        </p:blipFill>
        <p:spPr>
          <a:xfrm>
            <a:off x="0" y="6386475"/>
            <a:ext cx="12192000" cy="471525"/>
          </a:xfrm>
          <a:prstGeom prst="rect">
            <a:avLst/>
          </a:prstGeom>
          <a:noFill/>
          <a:ln>
            <a:noFill/>
          </a:ln>
        </p:spPr>
      </p:pic>
      <p:sp>
        <p:nvSpPr>
          <p:cNvPr id="104" name="Google Shape;104;p50"/>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105" name="Google Shape;105;p50"/>
          <p:cNvPicPr preferRelativeResize="0"/>
          <p:nvPr/>
        </p:nvPicPr>
        <p:blipFill rotWithShape="1">
          <a:blip r:embed="rId2">
            <a:alphaModFix/>
          </a:blip>
          <a:srcRect b="0" l="0" r="0" t="0"/>
          <a:stretch/>
        </p:blipFill>
        <p:spPr>
          <a:xfrm>
            <a:off x="239349" y="6511303"/>
            <a:ext cx="911064" cy="22186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as">
  <p:cSld name="2 columnas">
    <p:spTree>
      <p:nvGrpSpPr>
        <p:cNvPr id="106" name="Shape 106"/>
        <p:cNvGrpSpPr/>
        <p:nvPr/>
      </p:nvGrpSpPr>
      <p:grpSpPr>
        <a:xfrm>
          <a:off x="0" y="0"/>
          <a:ext cx="0" cy="0"/>
          <a:chOff x="0" y="0"/>
          <a:chExt cx="0" cy="0"/>
        </a:xfrm>
      </p:grpSpPr>
      <p:sp>
        <p:nvSpPr>
          <p:cNvPr id="107" name="Google Shape;107;p51"/>
          <p:cNvSpPr txBox="1"/>
          <p:nvPr>
            <p:ph idx="1" type="body"/>
          </p:nvPr>
        </p:nvSpPr>
        <p:spPr>
          <a:xfrm>
            <a:off x="6288022" y="836713"/>
            <a:ext cx="5664796" cy="5183684"/>
          </a:xfrm>
          <a:prstGeom prst="rect">
            <a:avLst/>
          </a:prstGeom>
          <a:noFill/>
          <a:ln>
            <a:noFill/>
          </a:ln>
        </p:spPr>
        <p:txBody>
          <a:bodyPr anchorCtr="0" anchor="t" bIns="45700" lIns="91425" spcFirstLastPara="1" rIns="91425" wrap="square" tIns="45700">
            <a:noAutofit/>
          </a:bodyPr>
          <a:lstStyle>
            <a:lvl1pPr indent="-322135" lvl="0" marL="457200" marR="0" algn="l">
              <a:lnSpc>
                <a:spcPct val="100000"/>
              </a:lnSpc>
              <a:spcBef>
                <a:spcPts val="133"/>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08" name="Google Shape;108;p51"/>
          <p:cNvSpPr txBox="1"/>
          <p:nvPr>
            <p:ph idx="2" type="body"/>
          </p:nvPr>
        </p:nvSpPr>
        <p:spPr>
          <a:xfrm>
            <a:off x="239184" y="260582"/>
            <a:ext cx="11713633" cy="48025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927"/>
              <a:buFont typeface="Quattrocento Sans"/>
              <a:buNone/>
              <a:defRPr b="1" i="0" sz="2267"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09" name="Google Shape;109;p51"/>
          <p:cNvSpPr txBox="1"/>
          <p:nvPr>
            <p:ph idx="3" type="body"/>
          </p:nvPr>
        </p:nvSpPr>
        <p:spPr>
          <a:xfrm>
            <a:off x="239185" y="836713"/>
            <a:ext cx="5664795" cy="5183684"/>
          </a:xfrm>
          <a:prstGeom prst="rect">
            <a:avLst/>
          </a:prstGeom>
          <a:noFill/>
          <a:ln>
            <a:noFill/>
          </a:ln>
        </p:spPr>
        <p:txBody>
          <a:bodyPr anchorCtr="0" anchor="t" bIns="45700" lIns="91425" spcFirstLastPara="1" rIns="91425" wrap="square" tIns="45700">
            <a:noAutofit/>
          </a:bodyPr>
          <a:lstStyle>
            <a:lvl1pPr indent="-322135" lvl="0" marL="457200" marR="0" algn="l">
              <a:lnSpc>
                <a:spcPct val="100000"/>
              </a:lnSpc>
              <a:spcBef>
                <a:spcPts val="133"/>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10" name="Google Shape;110;p51"/>
          <p:cNvSpPr txBox="1"/>
          <p:nvPr/>
        </p:nvSpPr>
        <p:spPr>
          <a:xfrm>
            <a:off x="572555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111" name="Google Shape;111;p51"/>
          <p:cNvPicPr preferRelativeResize="0"/>
          <p:nvPr/>
        </p:nvPicPr>
        <p:blipFill rotWithShape="1">
          <a:blip r:embed="rId2">
            <a:alphaModFix/>
          </a:blip>
          <a:srcRect b="0" l="0" r="0" t="0"/>
          <a:stretch/>
        </p:blipFill>
        <p:spPr>
          <a:xfrm>
            <a:off x="315588" y="6511303"/>
            <a:ext cx="911064" cy="221869"/>
          </a:xfrm>
          <a:prstGeom prst="rect">
            <a:avLst/>
          </a:prstGeom>
          <a:noFill/>
          <a:ln>
            <a:noFill/>
          </a:ln>
        </p:spPr>
      </p:pic>
      <p:pic>
        <p:nvPicPr>
          <p:cNvPr id="112" name="Google Shape;112;p51"/>
          <p:cNvPicPr preferRelativeResize="0"/>
          <p:nvPr/>
        </p:nvPicPr>
        <p:blipFill rotWithShape="1">
          <a:blip r:embed="rId3">
            <a:alphaModFix/>
          </a:blip>
          <a:srcRect b="0" l="236" r="160" t="0"/>
          <a:stretch/>
        </p:blipFill>
        <p:spPr>
          <a:xfrm>
            <a:off x="0" y="6386475"/>
            <a:ext cx="12192000" cy="471525"/>
          </a:xfrm>
          <a:prstGeom prst="rect">
            <a:avLst/>
          </a:prstGeom>
          <a:noFill/>
          <a:ln>
            <a:noFill/>
          </a:ln>
        </p:spPr>
      </p:pic>
      <p:sp>
        <p:nvSpPr>
          <p:cNvPr id="113" name="Google Shape;113;p51"/>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114" name="Google Shape;114;p51"/>
          <p:cNvPicPr preferRelativeResize="0"/>
          <p:nvPr/>
        </p:nvPicPr>
        <p:blipFill rotWithShape="1">
          <a:blip r:embed="rId2">
            <a:alphaModFix/>
          </a:blip>
          <a:srcRect b="0" l="0" r="0" t="0"/>
          <a:stretch/>
        </p:blipFill>
        <p:spPr>
          <a:xfrm>
            <a:off x="239349" y="6511303"/>
            <a:ext cx="911064" cy="22186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Subtítulo, gráfico y columna">
  <p:cSld name="Título, Subtítulo, gráfico y columna">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52"/>
          <p:cNvSpPr txBox="1"/>
          <p:nvPr>
            <p:ph idx="1" type="body"/>
          </p:nvPr>
        </p:nvSpPr>
        <p:spPr>
          <a:xfrm>
            <a:off x="8016215" y="836449"/>
            <a:ext cx="3936437" cy="5375969"/>
          </a:xfrm>
          <a:prstGeom prst="rect">
            <a:avLst/>
          </a:prstGeom>
          <a:noFill/>
          <a:ln>
            <a:noFill/>
          </a:ln>
        </p:spPr>
        <p:txBody>
          <a:bodyPr anchorCtr="0" anchor="t" bIns="45700" lIns="91425" spcFirstLastPara="1" rIns="91425" wrap="square" tIns="45700">
            <a:noAutofit/>
          </a:bodyPr>
          <a:lstStyle>
            <a:lvl1pPr indent="-307784" lvl="0" marL="457200" marR="0" algn="l">
              <a:lnSpc>
                <a:spcPct val="100000"/>
              </a:lnSpc>
              <a:spcBef>
                <a:spcPts val="133"/>
              </a:spcBef>
              <a:spcAft>
                <a:spcPts val="0"/>
              </a:spcAft>
              <a:buClr>
                <a:schemeClr val="accent1"/>
              </a:buClr>
              <a:buSzPts val="1247"/>
              <a:buFont typeface="Quattrocento Sans"/>
              <a:buChar char="&gt;"/>
              <a:defRPr b="0" i="0" sz="1467" u="none" cap="none" strike="noStrike">
                <a:solidFill>
                  <a:schemeClr val="lt1"/>
                </a:solidFill>
                <a:latin typeface="Quattrocento Sans"/>
                <a:ea typeface="Quattrocento Sans"/>
                <a:cs typeface="Quattrocento Sans"/>
                <a:sym typeface="Quattrocento Sans"/>
              </a:defRPr>
            </a:lvl1pPr>
            <a:lvl2pPr indent="-307784" lvl="1" marL="914400" marR="0" algn="l">
              <a:lnSpc>
                <a:spcPct val="100000"/>
              </a:lnSpc>
              <a:spcBef>
                <a:spcPts val="800"/>
              </a:spcBef>
              <a:spcAft>
                <a:spcPts val="0"/>
              </a:spcAft>
              <a:buClr>
                <a:schemeClr val="accent1"/>
              </a:buClr>
              <a:buSzPts val="1247"/>
              <a:buFont typeface="Quattrocento Sans"/>
              <a:buChar char="&gt;"/>
              <a:defRPr b="0" i="0" sz="1467" u="none" cap="none" strike="noStrike">
                <a:solidFill>
                  <a:schemeClr val="lt1"/>
                </a:solidFill>
                <a:latin typeface="Quattrocento Sans"/>
                <a:ea typeface="Quattrocento Sans"/>
                <a:cs typeface="Quattrocento Sans"/>
                <a:sym typeface="Quattrocento Sans"/>
              </a:defRPr>
            </a:lvl2pPr>
            <a:lvl3pPr indent="-307784" lvl="2" marL="1371600" marR="0" algn="l">
              <a:lnSpc>
                <a:spcPct val="100000"/>
              </a:lnSpc>
              <a:spcBef>
                <a:spcPts val="800"/>
              </a:spcBef>
              <a:spcAft>
                <a:spcPts val="0"/>
              </a:spcAft>
              <a:buClr>
                <a:schemeClr val="accent1"/>
              </a:buClr>
              <a:buSzPts val="1247"/>
              <a:buFont typeface="Quattrocento Sans"/>
              <a:buChar char="&gt;"/>
              <a:defRPr b="0" i="0" sz="1467" u="none" cap="none" strike="noStrike">
                <a:solidFill>
                  <a:schemeClr val="lt1"/>
                </a:solidFill>
                <a:latin typeface="Quattrocento Sans"/>
                <a:ea typeface="Quattrocento Sans"/>
                <a:cs typeface="Quattrocento Sans"/>
                <a:sym typeface="Quattrocento Sans"/>
              </a:defRPr>
            </a:lvl3pPr>
            <a:lvl4pPr indent="-307784" lvl="3" marL="1828800" marR="0" algn="l">
              <a:lnSpc>
                <a:spcPct val="100000"/>
              </a:lnSpc>
              <a:spcBef>
                <a:spcPts val="800"/>
              </a:spcBef>
              <a:spcAft>
                <a:spcPts val="0"/>
              </a:spcAft>
              <a:buClr>
                <a:schemeClr val="accent1"/>
              </a:buClr>
              <a:buSzPts val="1247"/>
              <a:buFont typeface="Quattrocento Sans"/>
              <a:buChar char="&gt;"/>
              <a:defRPr b="0" i="0" sz="1467" u="none" cap="none" strike="noStrike">
                <a:solidFill>
                  <a:schemeClr val="lt1"/>
                </a:solidFill>
                <a:latin typeface="Quattrocento Sans"/>
                <a:ea typeface="Quattrocento Sans"/>
                <a:cs typeface="Quattrocento Sans"/>
                <a:sym typeface="Quattrocento Sans"/>
              </a:defRPr>
            </a:lvl4pPr>
            <a:lvl5pPr indent="-307784" lvl="4" marL="2286000" marR="0" algn="l">
              <a:lnSpc>
                <a:spcPct val="100000"/>
              </a:lnSpc>
              <a:spcBef>
                <a:spcPts val="800"/>
              </a:spcBef>
              <a:spcAft>
                <a:spcPts val="0"/>
              </a:spcAft>
              <a:buClr>
                <a:schemeClr val="accent1"/>
              </a:buClr>
              <a:buSzPts val="1247"/>
              <a:buFont typeface="Quattrocento Sans"/>
              <a:buChar char="&gt;"/>
              <a:defRPr b="0" i="0" sz="1467" u="none" cap="none" strike="noStrike">
                <a:solidFill>
                  <a:schemeClr val="lt1"/>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17" name="Google Shape;117;p52"/>
          <p:cNvSpPr txBox="1"/>
          <p:nvPr>
            <p:ph idx="2" type="body"/>
          </p:nvPr>
        </p:nvSpPr>
        <p:spPr>
          <a:xfrm>
            <a:off x="239185" y="1205501"/>
            <a:ext cx="7489436" cy="5006916"/>
          </a:xfrm>
          <a:prstGeom prst="rect">
            <a:avLst/>
          </a:prstGeom>
          <a:noFill/>
          <a:ln>
            <a:noFill/>
          </a:ln>
        </p:spPr>
        <p:txBody>
          <a:bodyPr anchorCtr="0" anchor="t" bIns="45700" lIns="91425" spcFirstLastPara="1" rIns="91425" wrap="square" tIns="45700">
            <a:noAutofit/>
          </a:bodyPr>
          <a:lstStyle>
            <a:lvl1pPr indent="-322135" lvl="0" marL="457200" marR="0" algn="l">
              <a:lnSpc>
                <a:spcPct val="100000"/>
              </a:lnSpc>
              <a:spcBef>
                <a:spcPts val="133"/>
              </a:spcBef>
              <a:spcAft>
                <a:spcPts val="0"/>
              </a:spcAft>
              <a:buClr>
                <a:schemeClr val="accent1"/>
              </a:buClr>
              <a:buSzPts val="1473"/>
              <a:buFont typeface="Quattrocento Sans"/>
              <a:buChar char="&gt;"/>
              <a:defRPr b="0" i="0" sz="1733" u="none" cap="none" strike="noStrike">
                <a:solidFill>
                  <a:schemeClr val="lt1"/>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chemeClr val="lt1"/>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chemeClr val="lt1"/>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chemeClr val="lt1"/>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chemeClr val="lt1"/>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118" name="Google Shape;118;p52"/>
          <p:cNvSpPr txBox="1"/>
          <p:nvPr>
            <p:ph idx="3" type="body"/>
          </p:nvPr>
        </p:nvSpPr>
        <p:spPr>
          <a:xfrm>
            <a:off x="239184" y="257145"/>
            <a:ext cx="11713467" cy="483688"/>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927"/>
              <a:buFont typeface="Quattrocento Sans"/>
              <a:buNone/>
              <a:defRPr b="1" i="0" sz="2267"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pic>
        <p:nvPicPr>
          <p:cNvPr id="119" name="Google Shape;119;p52"/>
          <p:cNvPicPr preferRelativeResize="0"/>
          <p:nvPr/>
        </p:nvPicPr>
        <p:blipFill rotWithShape="1">
          <a:blip r:embed="rId3">
            <a:alphaModFix/>
          </a:blip>
          <a:srcRect b="0" l="250" r="145" t="0"/>
          <a:stretch/>
        </p:blipFill>
        <p:spPr>
          <a:xfrm>
            <a:off x="0" y="6386476"/>
            <a:ext cx="12192000" cy="475385"/>
          </a:xfrm>
          <a:prstGeom prst="rect">
            <a:avLst/>
          </a:prstGeom>
          <a:noFill/>
          <a:ln>
            <a:noFill/>
          </a:ln>
        </p:spPr>
      </p:pic>
      <p:sp>
        <p:nvSpPr>
          <p:cNvPr id="120" name="Google Shape;120;p52"/>
          <p:cNvSpPr txBox="1"/>
          <p:nvPr>
            <p:ph idx="4" type="body"/>
          </p:nvPr>
        </p:nvSpPr>
        <p:spPr>
          <a:xfrm>
            <a:off x="239184" y="822385"/>
            <a:ext cx="7489760" cy="383117"/>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473"/>
              <a:buFont typeface="Quattrocento Sans"/>
              <a:buNone/>
              <a:defRPr b="0" i="0" sz="1733" u="none" cap="none" strike="noStrike">
                <a:solidFill>
                  <a:schemeClr val="l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pic>
        <p:nvPicPr>
          <p:cNvPr id="121" name="Google Shape;121;p52"/>
          <p:cNvPicPr preferRelativeResize="0"/>
          <p:nvPr/>
        </p:nvPicPr>
        <p:blipFill rotWithShape="1">
          <a:blip r:embed="rId4">
            <a:alphaModFix/>
          </a:blip>
          <a:srcRect b="0" l="0" r="0" t="0"/>
          <a:stretch/>
        </p:blipFill>
        <p:spPr>
          <a:xfrm>
            <a:off x="239350" y="6501342"/>
            <a:ext cx="886148" cy="221869"/>
          </a:xfrm>
          <a:prstGeom prst="rect">
            <a:avLst/>
          </a:prstGeom>
          <a:noFill/>
          <a:ln>
            <a:noFill/>
          </a:ln>
        </p:spPr>
      </p:pic>
      <p:sp>
        <p:nvSpPr>
          <p:cNvPr id="122" name="Google Shape;122;p52"/>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A3A3A"/>
              </a:buClr>
              <a:buSzPts val="1067"/>
              <a:buFont typeface="Quattrocento Sans"/>
              <a:buNone/>
            </a:pPr>
            <a:r>
              <a:rPr b="0" i="1" lang="es-AR" sz="1067" u="none" cap="none" strike="noStrike">
                <a:solidFill>
                  <a:srgbClr val="3A3A3A"/>
                </a:solidFill>
                <a:latin typeface="Quattrocento Sans"/>
                <a:ea typeface="Quattrocento Sans"/>
                <a:cs typeface="Quattrocento Sans"/>
                <a:sym typeface="Quattrocento Sans"/>
              </a:rPr>
              <a:t>Excellence in software development</a:t>
            </a:r>
            <a:endParaRPr b="0" i="1" sz="1067" u="none" cap="none" strike="noStrike">
              <a:solidFill>
                <a:srgbClr val="3A3A3A"/>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ficos oscuro Titulo">
  <p:cSld name="Graficos oscuro Titulo">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53"/>
          <p:cNvSpPr txBox="1"/>
          <p:nvPr>
            <p:ph idx="1" type="body"/>
          </p:nvPr>
        </p:nvSpPr>
        <p:spPr>
          <a:xfrm>
            <a:off x="239184" y="260354"/>
            <a:ext cx="11527437" cy="48025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927"/>
              <a:buFont typeface="Quattrocento Sans"/>
              <a:buNone/>
              <a:defRPr b="1" i="0" sz="2267"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pic>
        <p:nvPicPr>
          <p:cNvPr id="125" name="Google Shape;125;p53"/>
          <p:cNvPicPr preferRelativeResize="0"/>
          <p:nvPr/>
        </p:nvPicPr>
        <p:blipFill rotWithShape="1">
          <a:blip r:embed="rId3">
            <a:alphaModFix/>
          </a:blip>
          <a:srcRect b="0" l="250" r="145" t="0"/>
          <a:stretch/>
        </p:blipFill>
        <p:spPr>
          <a:xfrm>
            <a:off x="3" y="6386480"/>
            <a:ext cx="12192000" cy="475384"/>
          </a:xfrm>
          <a:prstGeom prst="rect">
            <a:avLst/>
          </a:prstGeom>
          <a:noFill/>
          <a:ln>
            <a:noFill/>
          </a:ln>
        </p:spPr>
      </p:pic>
      <p:pic>
        <p:nvPicPr>
          <p:cNvPr id="126" name="Google Shape;126;p53"/>
          <p:cNvPicPr preferRelativeResize="0"/>
          <p:nvPr/>
        </p:nvPicPr>
        <p:blipFill rotWithShape="1">
          <a:blip r:embed="rId4">
            <a:alphaModFix/>
          </a:blip>
          <a:srcRect b="0" l="0" r="0" t="0"/>
          <a:stretch/>
        </p:blipFill>
        <p:spPr>
          <a:xfrm>
            <a:off x="239353" y="6501343"/>
            <a:ext cx="886147" cy="221869"/>
          </a:xfrm>
          <a:prstGeom prst="rect">
            <a:avLst/>
          </a:prstGeom>
          <a:noFill/>
          <a:ln>
            <a:noFill/>
          </a:ln>
        </p:spPr>
      </p:pic>
      <p:sp>
        <p:nvSpPr>
          <p:cNvPr id="127" name="Google Shape;127;p53"/>
          <p:cNvSpPr txBox="1"/>
          <p:nvPr/>
        </p:nvSpPr>
        <p:spPr>
          <a:xfrm>
            <a:off x="5821562" y="6502115"/>
            <a:ext cx="6227101" cy="287307"/>
          </a:xfrm>
          <a:prstGeom prst="rect">
            <a:avLst/>
          </a:prstGeom>
          <a:noFill/>
          <a:ln>
            <a:noFill/>
          </a:ln>
        </p:spPr>
        <p:txBody>
          <a:bodyPr anchorCtr="0" anchor="t" bIns="60950" lIns="121900" spcFirstLastPara="1" rIns="121900" wrap="square" tIns="60950">
            <a:noAutofit/>
          </a:bodyPr>
          <a:lstStyle/>
          <a:p>
            <a:pPr indent="0" lvl="0" marL="0" marR="0" rtl="0" algn="r">
              <a:lnSpc>
                <a:spcPct val="100000"/>
              </a:lnSpc>
              <a:spcBef>
                <a:spcPts val="0"/>
              </a:spcBef>
              <a:spcAft>
                <a:spcPts val="0"/>
              </a:spcAft>
              <a:buClr>
                <a:srgbClr val="3A3A3A"/>
              </a:buClr>
              <a:buSzPts val="1067"/>
              <a:buFont typeface="Quattrocento Sans"/>
              <a:buNone/>
            </a:pPr>
            <a:r>
              <a:rPr b="0" i="1" lang="es-AR" sz="1067" u="none" cap="none" strike="noStrike">
                <a:solidFill>
                  <a:srgbClr val="3A3A3A"/>
                </a:solidFill>
                <a:latin typeface="Quattrocento Sans"/>
                <a:ea typeface="Quattrocento Sans"/>
                <a:cs typeface="Quattrocento Sans"/>
                <a:sym typeface="Quattrocento Sans"/>
              </a:rPr>
              <a:t>Excellence in software development</a:t>
            </a:r>
            <a:endParaRPr b="0" i="1" sz="1067" u="none" cap="none" strike="noStrike">
              <a:solidFill>
                <a:srgbClr val="3A3A3A"/>
              </a:solidFill>
              <a:latin typeface="Quattrocento Sans"/>
              <a:ea typeface="Quattrocento Sans"/>
              <a:cs typeface="Quattrocento Sans"/>
              <a:sym typeface="Quattrocento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subtítulo">
  <p:cSld name="Título y subtítulo">
    <p:spTree>
      <p:nvGrpSpPr>
        <p:cNvPr id="18" name="Shape 18"/>
        <p:cNvGrpSpPr/>
        <p:nvPr/>
      </p:nvGrpSpPr>
      <p:grpSpPr>
        <a:xfrm>
          <a:off x="0" y="0"/>
          <a:ext cx="0" cy="0"/>
          <a:chOff x="0" y="0"/>
          <a:chExt cx="0" cy="0"/>
        </a:xfrm>
      </p:grpSpPr>
      <p:sp>
        <p:nvSpPr>
          <p:cNvPr id="19" name="Google Shape;19;p41"/>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927"/>
              <a:buFont typeface="Quattrocento Sans"/>
              <a:buNone/>
              <a:defRPr b="1" i="0" sz="2267"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20" name="Google Shape;20;p41"/>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473"/>
              <a:buFont typeface="Quattrocento Sans"/>
              <a:buNone/>
              <a:defRPr b="0" i="0" sz="1733" u="none" cap="none" strike="noStrike">
                <a:solidFill>
                  <a:srgbClr val="393939"/>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21" name="Google Shape;21;p41"/>
          <p:cNvSpPr txBox="1"/>
          <p:nvPr/>
        </p:nvSpPr>
        <p:spPr>
          <a:xfrm>
            <a:off x="572555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22" name="Google Shape;22;p41"/>
          <p:cNvPicPr preferRelativeResize="0"/>
          <p:nvPr/>
        </p:nvPicPr>
        <p:blipFill rotWithShape="1">
          <a:blip r:embed="rId2">
            <a:alphaModFix/>
          </a:blip>
          <a:srcRect b="0" l="0" r="0" t="0"/>
          <a:stretch/>
        </p:blipFill>
        <p:spPr>
          <a:xfrm>
            <a:off x="315588" y="6511303"/>
            <a:ext cx="911064" cy="221869"/>
          </a:xfrm>
          <a:prstGeom prst="rect">
            <a:avLst/>
          </a:prstGeom>
          <a:noFill/>
          <a:ln>
            <a:noFill/>
          </a:ln>
        </p:spPr>
      </p:pic>
      <p:pic>
        <p:nvPicPr>
          <p:cNvPr id="23" name="Google Shape;23;p41"/>
          <p:cNvPicPr preferRelativeResize="0"/>
          <p:nvPr/>
        </p:nvPicPr>
        <p:blipFill rotWithShape="1">
          <a:blip r:embed="rId3">
            <a:alphaModFix/>
          </a:blip>
          <a:srcRect b="0" l="236" r="160" t="0"/>
          <a:stretch/>
        </p:blipFill>
        <p:spPr>
          <a:xfrm>
            <a:off x="0" y="6386475"/>
            <a:ext cx="12192000" cy="471525"/>
          </a:xfrm>
          <a:prstGeom prst="rect">
            <a:avLst/>
          </a:prstGeom>
          <a:noFill/>
          <a:ln>
            <a:noFill/>
          </a:ln>
        </p:spPr>
      </p:pic>
      <p:sp>
        <p:nvSpPr>
          <p:cNvPr id="24" name="Google Shape;24;p41"/>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25" name="Google Shape;25;p41"/>
          <p:cNvPicPr preferRelativeResize="0"/>
          <p:nvPr/>
        </p:nvPicPr>
        <p:blipFill rotWithShape="1">
          <a:blip r:embed="rId2">
            <a:alphaModFix/>
          </a:blip>
          <a:srcRect b="0" l="0" r="0" t="0"/>
          <a:stretch/>
        </p:blipFill>
        <p:spPr>
          <a:xfrm>
            <a:off x="239349" y="6511303"/>
            <a:ext cx="911064" cy="22186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ficos oscuro Titulo y Subtitulo">
  <p:cSld name="Graficos oscuro Titulo y Subtitulo">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42"/>
          <p:cNvSpPr txBox="1"/>
          <p:nvPr>
            <p:ph idx="1" type="body"/>
          </p:nvPr>
        </p:nvSpPr>
        <p:spPr>
          <a:xfrm>
            <a:off x="239184" y="260354"/>
            <a:ext cx="11527437" cy="48025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927"/>
              <a:buFont typeface="Quattrocento Sans"/>
              <a:buNone/>
              <a:defRPr b="1" i="0" sz="2267"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pic>
        <p:nvPicPr>
          <p:cNvPr id="28" name="Google Shape;28;p42"/>
          <p:cNvPicPr preferRelativeResize="0"/>
          <p:nvPr/>
        </p:nvPicPr>
        <p:blipFill rotWithShape="1">
          <a:blip r:embed="rId3">
            <a:alphaModFix/>
          </a:blip>
          <a:srcRect b="0" l="250" r="145" t="0"/>
          <a:stretch/>
        </p:blipFill>
        <p:spPr>
          <a:xfrm>
            <a:off x="3" y="6386480"/>
            <a:ext cx="12192000" cy="475384"/>
          </a:xfrm>
          <a:prstGeom prst="rect">
            <a:avLst/>
          </a:prstGeom>
          <a:noFill/>
          <a:ln>
            <a:noFill/>
          </a:ln>
        </p:spPr>
      </p:pic>
      <p:pic>
        <p:nvPicPr>
          <p:cNvPr id="29" name="Google Shape;29;p42"/>
          <p:cNvPicPr preferRelativeResize="0"/>
          <p:nvPr/>
        </p:nvPicPr>
        <p:blipFill rotWithShape="1">
          <a:blip r:embed="rId4">
            <a:alphaModFix/>
          </a:blip>
          <a:srcRect b="0" l="0" r="0" t="0"/>
          <a:stretch/>
        </p:blipFill>
        <p:spPr>
          <a:xfrm>
            <a:off x="239353" y="6501343"/>
            <a:ext cx="886147" cy="221869"/>
          </a:xfrm>
          <a:prstGeom prst="rect">
            <a:avLst/>
          </a:prstGeom>
          <a:noFill/>
          <a:ln>
            <a:noFill/>
          </a:ln>
        </p:spPr>
      </p:pic>
      <p:sp>
        <p:nvSpPr>
          <p:cNvPr id="30" name="Google Shape;30;p42"/>
          <p:cNvSpPr txBox="1"/>
          <p:nvPr/>
        </p:nvSpPr>
        <p:spPr>
          <a:xfrm>
            <a:off x="5821562" y="6502115"/>
            <a:ext cx="6227101" cy="287307"/>
          </a:xfrm>
          <a:prstGeom prst="rect">
            <a:avLst/>
          </a:prstGeom>
          <a:noFill/>
          <a:ln>
            <a:noFill/>
          </a:ln>
        </p:spPr>
        <p:txBody>
          <a:bodyPr anchorCtr="0" anchor="t" bIns="60950" lIns="121900" spcFirstLastPara="1" rIns="121900" wrap="square" tIns="60950">
            <a:noAutofit/>
          </a:bodyPr>
          <a:lstStyle/>
          <a:p>
            <a:pPr indent="0" lvl="0" marL="0" marR="0" rtl="0" algn="r">
              <a:lnSpc>
                <a:spcPct val="100000"/>
              </a:lnSpc>
              <a:spcBef>
                <a:spcPts val="0"/>
              </a:spcBef>
              <a:spcAft>
                <a:spcPts val="0"/>
              </a:spcAft>
              <a:buClr>
                <a:srgbClr val="3A3A3A"/>
              </a:buClr>
              <a:buSzPts val="1067"/>
              <a:buFont typeface="Quattrocento Sans"/>
              <a:buNone/>
            </a:pPr>
            <a:r>
              <a:rPr b="0" i="1" lang="es-AR" sz="1067" u="none" cap="none" strike="noStrike">
                <a:solidFill>
                  <a:srgbClr val="3A3A3A"/>
                </a:solidFill>
                <a:latin typeface="Quattrocento Sans"/>
                <a:ea typeface="Quattrocento Sans"/>
                <a:cs typeface="Quattrocento Sans"/>
                <a:sym typeface="Quattrocento Sans"/>
              </a:rPr>
              <a:t>Excellence in software development</a:t>
            </a:r>
            <a:endParaRPr b="0" i="1" sz="1067" u="none" cap="none" strike="noStrike">
              <a:solidFill>
                <a:srgbClr val="3A3A3A"/>
              </a:solidFill>
              <a:latin typeface="Quattrocento Sans"/>
              <a:ea typeface="Quattrocento Sans"/>
              <a:cs typeface="Quattrocento Sans"/>
              <a:sym typeface="Quattrocento Sans"/>
            </a:endParaRPr>
          </a:p>
        </p:txBody>
      </p:sp>
      <p:sp>
        <p:nvSpPr>
          <p:cNvPr id="31" name="Google Shape;31;p42"/>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473"/>
              <a:buFont typeface="Quattrocento Sans"/>
              <a:buNone/>
              <a:defRPr b="0" i="0" sz="1733" u="none" cap="none" strike="noStrike">
                <a:solidFill>
                  <a:schemeClr val="l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final">
  <p:cSld name="Slide final">
    <p:spTree>
      <p:nvGrpSpPr>
        <p:cNvPr id="32" name="Shape 32"/>
        <p:cNvGrpSpPr/>
        <p:nvPr/>
      </p:nvGrpSpPr>
      <p:grpSpPr>
        <a:xfrm>
          <a:off x="0" y="0"/>
          <a:ext cx="0" cy="0"/>
          <a:chOff x="0" y="0"/>
          <a:chExt cx="0" cy="0"/>
        </a:xfrm>
      </p:grpSpPr>
      <p:sp>
        <p:nvSpPr>
          <p:cNvPr id="33" name="Google Shape;33;p43"/>
          <p:cNvSpPr/>
          <p:nvPr/>
        </p:nvSpPr>
        <p:spPr>
          <a:xfrm>
            <a:off x="6096001" y="-1"/>
            <a:ext cx="6096000" cy="6858001"/>
          </a:xfrm>
          <a:prstGeom prst="rect">
            <a:avLst/>
          </a:prstGeom>
          <a:solidFill>
            <a:srgbClr val="1EA8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_logo-01.png" id="34" name="Google Shape;34;p43"/>
          <p:cNvPicPr preferRelativeResize="0"/>
          <p:nvPr/>
        </p:nvPicPr>
        <p:blipFill rotWithShape="1">
          <a:blip r:embed="rId2">
            <a:alphaModFix/>
          </a:blip>
          <a:srcRect b="0" l="0" r="0" t="0"/>
          <a:stretch/>
        </p:blipFill>
        <p:spPr>
          <a:xfrm>
            <a:off x="6388634" y="6259515"/>
            <a:ext cx="1627580" cy="408383"/>
          </a:xfrm>
          <a:prstGeom prst="rect">
            <a:avLst/>
          </a:prstGeom>
          <a:noFill/>
          <a:ln>
            <a:noFill/>
          </a:ln>
        </p:spPr>
      </p:pic>
      <p:pic>
        <p:nvPicPr>
          <p:cNvPr id="35" name="Google Shape;35;p43"/>
          <p:cNvPicPr preferRelativeResize="0"/>
          <p:nvPr/>
        </p:nvPicPr>
        <p:blipFill rotWithShape="1">
          <a:blip r:embed="rId3">
            <a:alphaModFix/>
          </a:blip>
          <a:srcRect b="0" l="45265" r="0" t="0"/>
          <a:stretch/>
        </p:blipFill>
        <p:spPr>
          <a:xfrm>
            <a:off x="0" y="-1"/>
            <a:ext cx="6096000" cy="6264697"/>
          </a:xfrm>
          <a:prstGeom prst="rect">
            <a:avLst/>
          </a:prstGeom>
          <a:noFill/>
          <a:ln>
            <a:noFill/>
          </a:ln>
        </p:spPr>
      </p:pic>
      <p:pic>
        <p:nvPicPr>
          <p:cNvPr descr="C:\Users\lcittanti\Documents\recursos hexacta\hexacta logo oscuro-01.png" id="36" name="Google Shape;36;p43"/>
          <p:cNvPicPr preferRelativeResize="0"/>
          <p:nvPr/>
        </p:nvPicPr>
        <p:blipFill rotWithShape="1">
          <a:blip r:embed="rId4">
            <a:alphaModFix/>
          </a:blip>
          <a:srcRect b="0" l="0" r="0" t="0"/>
          <a:stretch/>
        </p:blipFill>
        <p:spPr>
          <a:xfrm>
            <a:off x="315588" y="6466762"/>
            <a:ext cx="911064" cy="221869"/>
          </a:xfrm>
          <a:prstGeom prst="rect">
            <a:avLst/>
          </a:prstGeom>
          <a:noFill/>
          <a:ln>
            <a:noFill/>
          </a:ln>
        </p:spPr>
      </p:pic>
      <p:sp>
        <p:nvSpPr>
          <p:cNvPr id="37" name="Google Shape;37;p43"/>
          <p:cNvSpPr txBox="1"/>
          <p:nvPr/>
        </p:nvSpPr>
        <p:spPr>
          <a:xfrm>
            <a:off x="243950" y="638102"/>
            <a:ext cx="6144683" cy="515916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33"/>
              <a:buFont typeface="Arial"/>
              <a:buNone/>
            </a:pPr>
            <a:r>
              <a:rPr b="1" i="0" lang="es-AR" sz="1733" u="none" cap="none" strike="noStrike">
                <a:solidFill>
                  <a:schemeClr val="dk1"/>
                </a:solidFill>
                <a:latin typeface="Quattrocento Sans"/>
                <a:ea typeface="Quattrocento Sans"/>
                <a:cs typeface="Quattrocento Sans"/>
                <a:sym typeface="Quattrocento Sans"/>
              </a:rPr>
              <a:t>ARGENTINA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Clay 2954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Buenos Aires (C1426DLD)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tel: 54+11+5299 5400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t/>
            </a:r>
            <a:endParaRPr b="0" i="0" sz="1733"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733"/>
              <a:buFont typeface="Arial"/>
              <a:buNone/>
            </a:pPr>
            <a:r>
              <a:rPr b="1" i="0" lang="es-AR" sz="1733" u="none" cap="none" strike="noStrike">
                <a:solidFill>
                  <a:schemeClr val="dk1"/>
                </a:solidFill>
                <a:latin typeface="Quattrocento Sans"/>
                <a:ea typeface="Quattrocento Sans"/>
                <a:cs typeface="Quattrocento Sans"/>
                <a:sym typeface="Quattrocento Sans"/>
              </a:rPr>
              <a:t>BRASIL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Cardoso de Melo 1470 – 8, Vila Olimpia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San Pablo (04548004)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tel: 55+11+3045 2193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t/>
            </a:r>
            <a:endParaRPr b="0" i="0" sz="1733"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733"/>
              <a:buFont typeface="Arial"/>
              <a:buNone/>
            </a:pPr>
            <a:r>
              <a:rPr b="1" i="0" lang="es-AR" sz="1733" u="none" cap="none" strike="noStrike">
                <a:solidFill>
                  <a:schemeClr val="dk1"/>
                </a:solidFill>
                <a:latin typeface="Quattrocento Sans"/>
                <a:ea typeface="Quattrocento Sans"/>
                <a:cs typeface="Quattrocento Sans"/>
                <a:sym typeface="Quattrocento Sans"/>
              </a:rPr>
              <a:t>URUGUAY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Roque Graseras 857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Montevideo (11300)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tel: 598+2+7117879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t/>
            </a:r>
            <a:endParaRPr b="0" i="0" sz="1733"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733"/>
              <a:buFont typeface="Arial"/>
              <a:buNone/>
            </a:pPr>
            <a:r>
              <a:rPr b="1" i="0" lang="es-AR" sz="1733" u="none" cap="none" strike="noStrike">
                <a:solidFill>
                  <a:schemeClr val="dk1"/>
                </a:solidFill>
                <a:latin typeface="Quattrocento Sans"/>
                <a:ea typeface="Quattrocento Sans"/>
                <a:cs typeface="Quattrocento Sans"/>
                <a:sym typeface="Quattrocento Sans"/>
              </a:rPr>
              <a:t>USA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12105 Sundance 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Reston (20194)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dk1"/>
                </a:solidFill>
                <a:latin typeface="Quattrocento Sans"/>
                <a:ea typeface="Quattrocento Sans"/>
                <a:cs typeface="Quattrocento Sans"/>
                <a:sym typeface="Quattrocento Sans"/>
              </a:rPr>
              <a:t>tel:+703 842 9455</a:t>
            </a:r>
            <a:endParaRPr b="0" i="0" sz="1400" u="none" cap="none" strike="noStrike">
              <a:solidFill>
                <a:srgbClr val="000000"/>
              </a:solidFill>
              <a:latin typeface="Arial"/>
              <a:ea typeface="Arial"/>
              <a:cs typeface="Arial"/>
              <a:sym typeface="Arial"/>
            </a:endParaRPr>
          </a:p>
        </p:txBody>
      </p:sp>
      <p:pic>
        <p:nvPicPr>
          <p:cNvPr descr="C:\Users\lcittanti\Documents\documentos institucionales\ppt\facebook-01.png" id="38" name="Google Shape;38;p43"/>
          <p:cNvPicPr preferRelativeResize="0"/>
          <p:nvPr/>
        </p:nvPicPr>
        <p:blipFill rotWithShape="1">
          <a:blip r:embed="rId5">
            <a:alphaModFix/>
          </a:blip>
          <a:srcRect b="0" l="0" r="0" t="0"/>
          <a:stretch/>
        </p:blipFill>
        <p:spPr>
          <a:xfrm>
            <a:off x="6388633" y="4220698"/>
            <a:ext cx="301589" cy="301589"/>
          </a:xfrm>
          <a:prstGeom prst="rect">
            <a:avLst/>
          </a:prstGeom>
          <a:noFill/>
          <a:ln>
            <a:noFill/>
          </a:ln>
        </p:spPr>
      </p:pic>
      <p:pic>
        <p:nvPicPr>
          <p:cNvPr descr="C:\Users\lcittanti\Documents\documentos institucionales\ppt\twitter-01-01.png" id="39" name="Google Shape;39;p43"/>
          <p:cNvPicPr preferRelativeResize="0"/>
          <p:nvPr/>
        </p:nvPicPr>
        <p:blipFill rotWithShape="1">
          <a:blip r:embed="rId6">
            <a:alphaModFix/>
          </a:blip>
          <a:srcRect b="0" l="0" r="0" t="0"/>
          <a:stretch/>
        </p:blipFill>
        <p:spPr>
          <a:xfrm>
            <a:off x="6388634" y="4660995"/>
            <a:ext cx="297085" cy="297085"/>
          </a:xfrm>
          <a:prstGeom prst="rect">
            <a:avLst/>
          </a:prstGeom>
          <a:noFill/>
          <a:ln>
            <a:noFill/>
          </a:ln>
        </p:spPr>
      </p:pic>
      <p:sp>
        <p:nvSpPr>
          <p:cNvPr id="40" name="Google Shape;40;p43"/>
          <p:cNvSpPr txBox="1"/>
          <p:nvPr/>
        </p:nvSpPr>
        <p:spPr>
          <a:xfrm>
            <a:off x="9936427" y="6303512"/>
            <a:ext cx="2112235" cy="3590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33"/>
              <a:buFont typeface="Arial"/>
              <a:buNone/>
            </a:pPr>
            <a:r>
              <a:rPr b="0" i="0" lang="es-AR" sz="1733" u="none" cap="none" strike="noStrike">
                <a:solidFill>
                  <a:schemeClr val="lt1"/>
                </a:solidFill>
                <a:latin typeface="Quattrocento Sans"/>
                <a:ea typeface="Quattrocento Sans"/>
                <a:cs typeface="Quattrocento Sans"/>
                <a:sym typeface="Quattrocento Sans"/>
              </a:rPr>
              <a:t>www.hexacta.com</a:t>
            </a:r>
            <a:endParaRPr b="0" i="0" sz="1733" u="none" cap="none" strike="noStrike">
              <a:solidFill>
                <a:schemeClr val="lt1"/>
              </a:solidFill>
              <a:latin typeface="Quattrocento Sans"/>
              <a:ea typeface="Quattrocento Sans"/>
              <a:cs typeface="Quattrocento Sans"/>
              <a:sym typeface="Quattrocento Sans"/>
            </a:endParaRPr>
          </a:p>
        </p:txBody>
      </p:sp>
      <p:sp>
        <p:nvSpPr>
          <p:cNvPr id="41" name="Google Shape;41;p43"/>
          <p:cNvSpPr txBox="1"/>
          <p:nvPr/>
        </p:nvSpPr>
        <p:spPr>
          <a:xfrm>
            <a:off x="6685719" y="4197086"/>
            <a:ext cx="1511829" cy="31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67"/>
              <a:buFont typeface="Arial"/>
              <a:buNone/>
            </a:pPr>
            <a:r>
              <a:rPr b="0" i="0" lang="es-AR" sz="1467" u="none" cap="none" strike="noStrike">
                <a:solidFill>
                  <a:schemeClr val="lt1"/>
                </a:solidFill>
                <a:latin typeface="Quattrocento Sans"/>
                <a:ea typeface="Quattrocento Sans"/>
                <a:cs typeface="Quattrocento Sans"/>
                <a:sym typeface="Quattrocento Sans"/>
              </a:rPr>
              <a:t>HexactaArg</a:t>
            </a:r>
            <a:endParaRPr b="0" i="0" sz="1467" u="none" cap="none" strike="noStrike">
              <a:solidFill>
                <a:schemeClr val="lt1"/>
              </a:solidFill>
              <a:latin typeface="Quattrocento Sans"/>
              <a:ea typeface="Quattrocento Sans"/>
              <a:cs typeface="Quattrocento Sans"/>
              <a:sym typeface="Quattrocento Sans"/>
            </a:endParaRPr>
          </a:p>
        </p:txBody>
      </p:sp>
      <p:sp>
        <p:nvSpPr>
          <p:cNvPr id="42" name="Google Shape;42;p43"/>
          <p:cNvSpPr txBox="1"/>
          <p:nvPr/>
        </p:nvSpPr>
        <p:spPr>
          <a:xfrm>
            <a:off x="6652322" y="4635131"/>
            <a:ext cx="1939956" cy="31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67"/>
              <a:buFont typeface="Quattrocento Sans"/>
              <a:buNone/>
            </a:pPr>
            <a:r>
              <a:rPr b="0" i="0" lang="es-AR" sz="1467" u="none" cap="none" strike="noStrike">
                <a:solidFill>
                  <a:schemeClr val="lt1"/>
                </a:solidFill>
                <a:latin typeface="Quattrocento Sans"/>
                <a:ea typeface="Quattrocento Sans"/>
                <a:cs typeface="Quattrocento Sans"/>
                <a:sym typeface="Quattrocento Sans"/>
              </a:rPr>
              <a:t>@Hexacta</a:t>
            </a:r>
            <a:endParaRPr b="0" i="0" sz="1400" u="none" cap="none" strike="noStrike">
              <a:solidFill>
                <a:srgbClr val="000000"/>
              </a:solidFill>
              <a:latin typeface="Arial"/>
              <a:ea typeface="Arial"/>
              <a:cs typeface="Arial"/>
              <a:sym typeface="Arial"/>
            </a:endParaRPr>
          </a:p>
        </p:txBody>
      </p:sp>
      <p:pic>
        <p:nvPicPr>
          <p:cNvPr id="43" name="Google Shape;43;p43"/>
          <p:cNvPicPr preferRelativeResize="0"/>
          <p:nvPr/>
        </p:nvPicPr>
        <p:blipFill rotWithShape="1">
          <a:blip r:embed="rId7">
            <a:alphaModFix/>
          </a:blip>
          <a:srcRect b="8804" l="2370" r="774" t="0"/>
          <a:stretch/>
        </p:blipFill>
        <p:spPr>
          <a:xfrm>
            <a:off x="6096001" y="-1"/>
            <a:ext cx="6096001" cy="38121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parador">
  <p:cSld name="Separador">
    <p:bg>
      <p:bgPr>
        <a:blipFill>
          <a:blip r:embed="rId2">
            <a:alphaModFix/>
          </a:blip>
          <a:stretch>
            <a:fillRect/>
          </a:stretch>
        </a:blipFill>
      </p:bgPr>
    </p:bg>
    <p:spTree>
      <p:nvGrpSpPr>
        <p:cNvPr id="44" name="Shape 44"/>
        <p:cNvGrpSpPr/>
        <p:nvPr/>
      </p:nvGrpSpPr>
      <p:grpSpPr>
        <a:xfrm>
          <a:off x="0" y="0"/>
          <a:ext cx="0" cy="0"/>
          <a:chOff x="0" y="0"/>
          <a:chExt cx="0" cy="0"/>
        </a:xfrm>
      </p:grpSpPr>
      <p:pic>
        <p:nvPicPr>
          <p:cNvPr id="45" name="Google Shape;45;p44"/>
          <p:cNvPicPr preferRelativeResize="0"/>
          <p:nvPr/>
        </p:nvPicPr>
        <p:blipFill rotWithShape="1">
          <a:blip r:embed="rId3">
            <a:alphaModFix/>
          </a:blip>
          <a:srcRect b="0" l="250" r="145" t="0"/>
          <a:stretch/>
        </p:blipFill>
        <p:spPr>
          <a:xfrm>
            <a:off x="0" y="6386476"/>
            <a:ext cx="12192000" cy="475385"/>
          </a:xfrm>
          <a:prstGeom prst="rect">
            <a:avLst/>
          </a:prstGeom>
          <a:noFill/>
          <a:ln>
            <a:noFill/>
          </a:ln>
        </p:spPr>
      </p:pic>
      <p:pic>
        <p:nvPicPr>
          <p:cNvPr id="46" name="Google Shape;46;p44"/>
          <p:cNvPicPr preferRelativeResize="0"/>
          <p:nvPr/>
        </p:nvPicPr>
        <p:blipFill rotWithShape="1">
          <a:blip r:embed="rId4">
            <a:alphaModFix/>
          </a:blip>
          <a:srcRect b="0" l="0" r="0" t="0"/>
          <a:stretch/>
        </p:blipFill>
        <p:spPr>
          <a:xfrm>
            <a:off x="239350" y="6501342"/>
            <a:ext cx="886148" cy="221869"/>
          </a:xfrm>
          <a:prstGeom prst="rect">
            <a:avLst/>
          </a:prstGeom>
          <a:noFill/>
          <a:ln>
            <a:noFill/>
          </a:ln>
        </p:spPr>
      </p:pic>
      <p:sp>
        <p:nvSpPr>
          <p:cNvPr id="47" name="Google Shape;47;p44"/>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3A3A3A"/>
              </a:buClr>
              <a:buSzPts val="1067"/>
              <a:buFont typeface="Quattrocento Sans"/>
              <a:buNone/>
            </a:pPr>
            <a:r>
              <a:rPr b="0" i="1" lang="es-AR" sz="1067" u="none" cap="none" strike="noStrike">
                <a:solidFill>
                  <a:srgbClr val="3A3A3A"/>
                </a:solidFill>
                <a:latin typeface="Quattrocento Sans"/>
                <a:ea typeface="Quattrocento Sans"/>
                <a:cs typeface="Quattrocento Sans"/>
                <a:sym typeface="Quattrocento Sans"/>
              </a:rPr>
              <a:t>Excellence in software development</a:t>
            </a:r>
            <a:endParaRPr b="0" i="1" sz="1067" u="none" cap="none" strike="noStrike">
              <a:solidFill>
                <a:srgbClr val="3A3A3A"/>
              </a:solidFill>
              <a:latin typeface="Quattrocento Sans"/>
              <a:ea typeface="Quattrocento Sans"/>
              <a:cs typeface="Quattrocento Sans"/>
              <a:sym typeface="Quattrocento Sans"/>
            </a:endParaRPr>
          </a:p>
        </p:txBody>
      </p:sp>
      <p:sp>
        <p:nvSpPr>
          <p:cNvPr id="48" name="Google Shape;48;p44"/>
          <p:cNvSpPr txBox="1"/>
          <p:nvPr>
            <p:ph idx="1" type="body"/>
          </p:nvPr>
        </p:nvSpPr>
        <p:spPr>
          <a:xfrm>
            <a:off x="356295" y="2564904"/>
            <a:ext cx="11596523" cy="1246717"/>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133"/>
              </a:spcBef>
              <a:spcAft>
                <a:spcPts val="0"/>
              </a:spcAft>
              <a:buClr>
                <a:schemeClr val="accent1"/>
              </a:buClr>
              <a:buSzPts val="3627"/>
              <a:buFont typeface="Quattrocento Sans"/>
              <a:buNone/>
              <a:defRPr b="0" i="0" sz="4267" u="none" cap="none" strike="noStrike">
                <a:solidFill>
                  <a:schemeClr val="lt1"/>
                </a:solidFill>
                <a:latin typeface="Quattrocento Sans"/>
                <a:ea typeface="Quattrocento Sans"/>
                <a:cs typeface="Quattrocento Sans"/>
                <a:sym typeface="Quattrocento Sans"/>
              </a:defRPr>
            </a:lvl1pPr>
            <a:lvl2pPr indent="-228600" lvl="1" marL="914400" marR="0" algn="l">
              <a:lnSpc>
                <a:spcPct val="100000"/>
              </a:lnSpc>
              <a:spcBef>
                <a:spcPts val="800"/>
              </a:spcBef>
              <a:spcAft>
                <a:spcPts val="0"/>
              </a:spcAft>
              <a:buClr>
                <a:schemeClr val="accent1"/>
              </a:buClr>
              <a:buSzPts val="1587"/>
              <a:buFont typeface="Quattrocento Sans"/>
              <a:buNone/>
              <a:defRPr b="0" i="0" sz="1867" u="none" cap="none" strike="noStrike">
                <a:solidFill>
                  <a:schemeClr val="lt1"/>
                </a:solidFill>
                <a:latin typeface="Quattrocento Sans"/>
                <a:ea typeface="Quattrocento Sans"/>
                <a:cs typeface="Quattrocento Sans"/>
                <a:sym typeface="Quattrocento Sans"/>
              </a:defRPr>
            </a:lvl2pPr>
            <a:lvl3pPr indent="-228600" lvl="2" marL="1371600" marR="0" algn="l">
              <a:lnSpc>
                <a:spcPct val="100000"/>
              </a:lnSpc>
              <a:spcBef>
                <a:spcPts val="800"/>
              </a:spcBef>
              <a:spcAft>
                <a:spcPts val="0"/>
              </a:spcAft>
              <a:buClr>
                <a:schemeClr val="accent1"/>
              </a:buClr>
              <a:buSzPts val="1587"/>
              <a:buFont typeface="Quattrocento Sans"/>
              <a:buNone/>
              <a:defRPr b="0" i="0" sz="1867" u="none" cap="none" strike="noStrike">
                <a:solidFill>
                  <a:schemeClr val="lt1"/>
                </a:solidFill>
                <a:latin typeface="Quattrocento Sans"/>
                <a:ea typeface="Quattrocento Sans"/>
                <a:cs typeface="Quattrocento Sans"/>
                <a:sym typeface="Quattrocento Sans"/>
              </a:defRPr>
            </a:lvl3pPr>
            <a:lvl4pPr indent="-228600" lvl="3" marL="1828800" marR="0" algn="l">
              <a:lnSpc>
                <a:spcPct val="100000"/>
              </a:lnSpc>
              <a:spcBef>
                <a:spcPts val="800"/>
              </a:spcBef>
              <a:spcAft>
                <a:spcPts val="0"/>
              </a:spcAft>
              <a:buClr>
                <a:schemeClr val="accent1"/>
              </a:buClr>
              <a:buSzPts val="1587"/>
              <a:buFont typeface="Quattrocento Sans"/>
              <a:buNone/>
              <a:defRPr b="0" i="0" sz="1867" u="none" cap="none" strike="noStrike">
                <a:solidFill>
                  <a:schemeClr val="lt1"/>
                </a:solidFill>
                <a:latin typeface="Quattrocento Sans"/>
                <a:ea typeface="Quattrocento Sans"/>
                <a:cs typeface="Quattrocento Sans"/>
                <a:sym typeface="Quattrocento Sans"/>
              </a:defRPr>
            </a:lvl4pPr>
            <a:lvl5pPr indent="-228600" lvl="4" marL="2286000" marR="0" algn="l">
              <a:lnSpc>
                <a:spcPct val="100000"/>
              </a:lnSpc>
              <a:spcBef>
                <a:spcPts val="800"/>
              </a:spcBef>
              <a:spcAft>
                <a:spcPts val="0"/>
              </a:spcAft>
              <a:buClr>
                <a:schemeClr val="accent1"/>
              </a:buClr>
              <a:buSzPts val="1587"/>
              <a:buFont typeface="Quattrocento Sans"/>
              <a:buNone/>
              <a:defRPr b="0" i="0" sz="1867" u="none" cap="none" strike="noStrike">
                <a:solidFill>
                  <a:schemeClr val="lt1"/>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bg>
      <p:bgPr>
        <a:blipFill>
          <a:blip r:embed="rId2">
            <a:alphaModFix/>
          </a:blip>
          <a:stretch>
            <a:fillRect/>
          </a:stretch>
        </a:blipFill>
      </p:bgPr>
    </p:bg>
    <p:spTree>
      <p:nvGrpSpPr>
        <p:cNvPr id="49" name="Shape 49"/>
        <p:cNvGrpSpPr/>
        <p:nvPr/>
      </p:nvGrpSpPr>
      <p:grpSpPr>
        <a:xfrm>
          <a:off x="0" y="0"/>
          <a:ext cx="0" cy="0"/>
          <a:chOff x="0" y="0"/>
          <a:chExt cx="0" cy="0"/>
        </a:xfrm>
      </p:grpSpPr>
      <p:pic>
        <p:nvPicPr>
          <p:cNvPr id="50" name="Google Shape;50;p45"/>
          <p:cNvPicPr preferRelativeResize="0"/>
          <p:nvPr/>
        </p:nvPicPr>
        <p:blipFill rotWithShape="1">
          <a:blip r:embed="rId3">
            <a:alphaModFix/>
          </a:blip>
          <a:srcRect b="0" l="236" r="160" t="0"/>
          <a:stretch/>
        </p:blipFill>
        <p:spPr>
          <a:xfrm>
            <a:off x="0" y="6386475"/>
            <a:ext cx="12192000" cy="471525"/>
          </a:xfrm>
          <a:prstGeom prst="rect">
            <a:avLst/>
          </a:prstGeom>
          <a:noFill/>
          <a:ln>
            <a:noFill/>
          </a:ln>
        </p:spPr>
      </p:pic>
      <p:sp>
        <p:nvSpPr>
          <p:cNvPr id="51" name="Google Shape;51;p45"/>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52" name="Google Shape;52;p45"/>
          <p:cNvPicPr preferRelativeResize="0"/>
          <p:nvPr/>
        </p:nvPicPr>
        <p:blipFill rotWithShape="1">
          <a:blip r:embed="rId4">
            <a:alphaModFix/>
          </a:blip>
          <a:srcRect b="0" l="0" r="0" t="0"/>
          <a:stretch/>
        </p:blipFill>
        <p:spPr>
          <a:xfrm>
            <a:off x="239349" y="6511303"/>
            <a:ext cx="911064" cy="221869"/>
          </a:xfrm>
          <a:prstGeom prst="rect">
            <a:avLst/>
          </a:prstGeom>
          <a:noFill/>
          <a:ln>
            <a:noFill/>
          </a:ln>
        </p:spPr>
      </p:pic>
      <p:sp>
        <p:nvSpPr>
          <p:cNvPr id="53" name="Google Shape;53;p45"/>
          <p:cNvSpPr/>
          <p:nvPr/>
        </p:nvSpPr>
        <p:spPr>
          <a:xfrm>
            <a:off x="3791744" y="425716"/>
            <a:ext cx="8160907" cy="5786701"/>
          </a:xfrm>
          <a:prstGeom prst="rect">
            <a:avLst/>
          </a:prstGeom>
          <a:solidFill>
            <a:srgbClr val="F2F2F2">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Quattrocento Sans"/>
              <a:ea typeface="Quattrocento Sans"/>
              <a:cs typeface="Quattrocento Sans"/>
              <a:sym typeface="Quattrocento Sans"/>
            </a:endParaRPr>
          </a:p>
        </p:txBody>
      </p:sp>
      <p:sp>
        <p:nvSpPr>
          <p:cNvPr id="54" name="Google Shape;54;p45"/>
          <p:cNvSpPr txBox="1"/>
          <p:nvPr/>
        </p:nvSpPr>
        <p:spPr>
          <a:xfrm>
            <a:off x="239184" y="425714"/>
            <a:ext cx="3456385" cy="790088"/>
          </a:xfrm>
          <a:prstGeom prst="rect">
            <a:avLst/>
          </a:prstGeom>
          <a:noFill/>
          <a:ln>
            <a:noFill/>
          </a:ln>
        </p:spPr>
        <p:txBody>
          <a:bodyPr anchorCtr="0" anchor="t" bIns="45700" lIns="91425" spcFirstLastPara="1" rIns="91425" wrap="square" tIns="45700">
            <a:noAutofit/>
          </a:bodyPr>
          <a:lstStyle/>
          <a:p>
            <a:pPr indent="0" lvl="0" marL="482588" marR="0" rtl="0" algn="l">
              <a:lnSpc>
                <a:spcPct val="100000"/>
              </a:lnSpc>
              <a:spcBef>
                <a:spcPts val="0"/>
              </a:spcBef>
              <a:spcAft>
                <a:spcPts val="0"/>
              </a:spcAft>
              <a:buClr>
                <a:srgbClr val="000000"/>
              </a:buClr>
              <a:buSzPts val="1067"/>
              <a:buFont typeface="Arial"/>
              <a:buNone/>
            </a:pPr>
            <a:r>
              <a:t/>
            </a:r>
            <a:endParaRPr b="0" i="0" sz="1067" u="none" cap="none" strike="noStrike">
              <a:solidFill>
                <a:schemeClr val="accent1"/>
              </a:solidFill>
              <a:latin typeface="Quattrocento Sans"/>
              <a:ea typeface="Quattrocento Sans"/>
              <a:cs typeface="Quattrocento Sans"/>
              <a:sym typeface="Quattrocento Sans"/>
            </a:endParaRPr>
          </a:p>
          <a:p>
            <a:pPr indent="0" lvl="0" marL="596885" marR="0" rtl="0" algn="l">
              <a:lnSpc>
                <a:spcPct val="100000"/>
              </a:lnSpc>
              <a:spcBef>
                <a:spcPts val="0"/>
              </a:spcBef>
              <a:spcAft>
                <a:spcPts val="0"/>
              </a:spcAft>
              <a:buClr>
                <a:srgbClr val="000000"/>
              </a:buClr>
              <a:buSzPts val="2400"/>
              <a:buFont typeface="Arial"/>
              <a:buNone/>
            </a:pPr>
            <a:r>
              <a:rPr b="0" i="0" lang="es-AR" sz="2400" u="none" cap="none" strike="noStrike">
                <a:solidFill>
                  <a:schemeClr val="accent1"/>
                </a:solidFill>
                <a:latin typeface="Quattrocento Sans"/>
                <a:ea typeface="Quattrocento Sans"/>
                <a:cs typeface="Quattrocento Sans"/>
                <a:sym typeface="Quattrocento Sans"/>
              </a:rPr>
              <a:t>Agenda</a:t>
            </a:r>
            <a:endParaRPr b="0" i="0" sz="1400" u="none" cap="none" strike="noStrike">
              <a:solidFill>
                <a:srgbClr val="000000"/>
              </a:solidFill>
              <a:latin typeface="Arial"/>
              <a:ea typeface="Arial"/>
              <a:cs typeface="Arial"/>
              <a:sym typeface="Arial"/>
            </a:endParaRPr>
          </a:p>
          <a:p>
            <a:pPr indent="0" lvl="0" marL="482588" marR="0" rtl="0" algn="l">
              <a:lnSpc>
                <a:spcPct val="100000"/>
              </a:lnSpc>
              <a:spcBef>
                <a:spcPts val="0"/>
              </a:spcBef>
              <a:spcAft>
                <a:spcPts val="0"/>
              </a:spcAft>
              <a:buClr>
                <a:srgbClr val="000000"/>
              </a:buClr>
              <a:buSzPts val="1067"/>
              <a:buFont typeface="Arial"/>
              <a:buNone/>
            </a:pPr>
            <a:r>
              <a:t/>
            </a:r>
            <a:endParaRPr b="0" i="0" sz="1067" u="none" cap="none" strike="noStrike">
              <a:solidFill>
                <a:schemeClr val="accent1"/>
              </a:solidFill>
              <a:latin typeface="Quattrocento Sans"/>
              <a:ea typeface="Quattrocento Sans"/>
              <a:cs typeface="Quattrocento Sans"/>
              <a:sym typeface="Quattrocento Sans"/>
            </a:endParaRPr>
          </a:p>
        </p:txBody>
      </p:sp>
      <p:pic>
        <p:nvPicPr>
          <p:cNvPr id="55" name="Google Shape;55;p45"/>
          <p:cNvPicPr preferRelativeResize="0"/>
          <p:nvPr/>
        </p:nvPicPr>
        <p:blipFill rotWithShape="1">
          <a:blip r:embed="rId5">
            <a:alphaModFix/>
          </a:blip>
          <a:srcRect b="0" l="0" r="0" t="0"/>
          <a:stretch/>
        </p:blipFill>
        <p:spPr>
          <a:xfrm>
            <a:off x="431371" y="619541"/>
            <a:ext cx="336120" cy="473041"/>
          </a:xfrm>
          <a:prstGeom prst="rect">
            <a:avLst/>
          </a:prstGeom>
          <a:noFill/>
          <a:ln>
            <a:noFill/>
          </a:ln>
        </p:spPr>
      </p:pic>
      <p:sp>
        <p:nvSpPr>
          <p:cNvPr id="56" name="Google Shape;56;p45"/>
          <p:cNvSpPr txBox="1"/>
          <p:nvPr>
            <p:ph idx="1" type="body"/>
          </p:nvPr>
        </p:nvSpPr>
        <p:spPr>
          <a:xfrm>
            <a:off x="3983766" y="933451"/>
            <a:ext cx="7680853" cy="479325"/>
          </a:xfrm>
          <a:prstGeom prst="rect">
            <a:avLst/>
          </a:prstGeom>
          <a:noFill/>
          <a:ln>
            <a:noFill/>
          </a:ln>
        </p:spPr>
        <p:txBody>
          <a:bodyPr anchorCtr="0" anchor="t" bIns="45700" lIns="91425" spcFirstLastPara="1" rIns="91425" wrap="square" tIns="45700">
            <a:noAutofit/>
          </a:bodyPr>
          <a:lstStyle>
            <a:lvl1pPr indent="-329374" lvl="0" marL="457200" marR="0" algn="l">
              <a:lnSpc>
                <a:spcPct val="100000"/>
              </a:lnSpc>
              <a:spcBef>
                <a:spcPts val="133"/>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57" name="Google Shape;57;p45"/>
          <p:cNvSpPr txBox="1"/>
          <p:nvPr>
            <p:ph idx="2" type="body"/>
          </p:nvPr>
        </p:nvSpPr>
        <p:spPr>
          <a:xfrm>
            <a:off x="3983766" y="2277600"/>
            <a:ext cx="7680853" cy="479325"/>
          </a:xfrm>
          <a:prstGeom prst="rect">
            <a:avLst/>
          </a:prstGeom>
          <a:noFill/>
          <a:ln>
            <a:noFill/>
          </a:ln>
        </p:spPr>
        <p:txBody>
          <a:bodyPr anchorCtr="0" anchor="t" bIns="45700" lIns="91425" spcFirstLastPara="1" rIns="91425" wrap="square" tIns="45700">
            <a:noAutofit/>
          </a:bodyPr>
          <a:lstStyle>
            <a:lvl1pPr indent="-329374" lvl="0" marL="457200" marR="0" algn="l">
              <a:lnSpc>
                <a:spcPct val="100000"/>
              </a:lnSpc>
              <a:spcBef>
                <a:spcPts val="133"/>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58" name="Google Shape;58;p45"/>
          <p:cNvSpPr txBox="1"/>
          <p:nvPr>
            <p:ph idx="3" type="body"/>
          </p:nvPr>
        </p:nvSpPr>
        <p:spPr>
          <a:xfrm>
            <a:off x="3983766" y="1605923"/>
            <a:ext cx="7680853" cy="479325"/>
          </a:xfrm>
          <a:prstGeom prst="rect">
            <a:avLst/>
          </a:prstGeom>
          <a:noFill/>
          <a:ln>
            <a:noFill/>
          </a:ln>
        </p:spPr>
        <p:txBody>
          <a:bodyPr anchorCtr="0" anchor="t" bIns="45700" lIns="91425" spcFirstLastPara="1" rIns="91425" wrap="square" tIns="45700">
            <a:noAutofit/>
          </a:bodyPr>
          <a:lstStyle>
            <a:lvl1pPr indent="-329374" lvl="0" marL="457200" marR="0" algn="l">
              <a:lnSpc>
                <a:spcPct val="100000"/>
              </a:lnSpc>
              <a:spcBef>
                <a:spcPts val="133"/>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_selecionado">
  <p:cSld name="Agenda_selecionado">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46"/>
          <p:cNvPicPr preferRelativeResize="0"/>
          <p:nvPr/>
        </p:nvPicPr>
        <p:blipFill rotWithShape="1">
          <a:blip r:embed="rId3">
            <a:alphaModFix/>
          </a:blip>
          <a:srcRect b="0" l="236" r="160" t="0"/>
          <a:stretch/>
        </p:blipFill>
        <p:spPr>
          <a:xfrm>
            <a:off x="0" y="6386475"/>
            <a:ext cx="12192000" cy="471525"/>
          </a:xfrm>
          <a:prstGeom prst="rect">
            <a:avLst/>
          </a:prstGeom>
          <a:noFill/>
          <a:ln>
            <a:noFill/>
          </a:ln>
        </p:spPr>
      </p:pic>
      <p:sp>
        <p:nvSpPr>
          <p:cNvPr id="61" name="Google Shape;61;p46"/>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62" name="Google Shape;62;p46"/>
          <p:cNvPicPr preferRelativeResize="0"/>
          <p:nvPr/>
        </p:nvPicPr>
        <p:blipFill rotWithShape="1">
          <a:blip r:embed="rId4">
            <a:alphaModFix/>
          </a:blip>
          <a:srcRect b="0" l="0" r="0" t="0"/>
          <a:stretch/>
        </p:blipFill>
        <p:spPr>
          <a:xfrm>
            <a:off x="239349" y="6511303"/>
            <a:ext cx="911064" cy="221869"/>
          </a:xfrm>
          <a:prstGeom prst="rect">
            <a:avLst/>
          </a:prstGeom>
          <a:noFill/>
          <a:ln>
            <a:noFill/>
          </a:ln>
        </p:spPr>
      </p:pic>
      <p:sp>
        <p:nvSpPr>
          <p:cNvPr id="63" name="Google Shape;63;p46"/>
          <p:cNvSpPr/>
          <p:nvPr/>
        </p:nvSpPr>
        <p:spPr>
          <a:xfrm>
            <a:off x="3791744" y="425716"/>
            <a:ext cx="8160907" cy="5786701"/>
          </a:xfrm>
          <a:prstGeom prst="rect">
            <a:avLst/>
          </a:prstGeom>
          <a:solidFill>
            <a:srgbClr val="F2F2F2">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Quattrocento Sans"/>
              <a:ea typeface="Quattrocento Sans"/>
              <a:cs typeface="Quattrocento Sans"/>
              <a:sym typeface="Quattrocento Sans"/>
            </a:endParaRPr>
          </a:p>
        </p:txBody>
      </p:sp>
      <p:sp>
        <p:nvSpPr>
          <p:cNvPr id="64" name="Google Shape;64;p46"/>
          <p:cNvSpPr txBox="1"/>
          <p:nvPr/>
        </p:nvSpPr>
        <p:spPr>
          <a:xfrm>
            <a:off x="239184" y="425714"/>
            <a:ext cx="3456385" cy="790088"/>
          </a:xfrm>
          <a:prstGeom prst="rect">
            <a:avLst/>
          </a:prstGeom>
          <a:noFill/>
          <a:ln>
            <a:noFill/>
          </a:ln>
        </p:spPr>
        <p:txBody>
          <a:bodyPr anchorCtr="0" anchor="t" bIns="45700" lIns="91425" spcFirstLastPara="1" rIns="91425" wrap="square" tIns="45700">
            <a:noAutofit/>
          </a:bodyPr>
          <a:lstStyle/>
          <a:p>
            <a:pPr indent="0" lvl="0" marL="482588" marR="0" rtl="0" algn="l">
              <a:lnSpc>
                <a:spcPct val="100000"/>
              </a:lnSpc>
              <a:spcBef>
                <a:spcPts val="0"/>
              </a:spcBef>
              <a:spcAft>
                <a:spcPts val="0"/>
              </a:spcAft>
              <a:buClr>
                <a:srgbClr val="000000"/>
              </a:buClr>
              <a:buSzPts val="1067"/>
              <a:buFont typeface="Arial"/>
              <a:buNone/>
            </a:pPr>
            <a:r>
              <a:t/>
            </a:r>
            <a:endParaRPr b="0" i="0" sz="1067" u="none" cap="none" strike="noStrike">
              <a:solidFill>
                <a:schemeClr val="accent1"/>
              </a:solidFill>
              <a:latin typeface="Quattrocento Sans"/>
              <a:ea typeface="Quattrocento Sans"/>
              <a:cs typeface="Quattrocento Sans"/>
              <a:sym typeface="Quattrocento Sans"/>
            </a:endParaRPr>
          </a:p>
          <a:p>
            <a:pPr indent="0" lvl="0" marL="596885" marR="0" rtl="0" algn="l">
              <a:lnSpc>
                <a:spcPct val="100000"/>
              </a:lnSpc>
              <a:spcBef>
                <a:spcPts val="0"/>
              </a:spcBef>
              <a:spcAft>
                <a:spcPts val="0"/>
              </a:spcAft>
              <a:buClr>
                <a:srgbClr val="000000"/>
              </a:buClr>
              <a:buSzPts val="2400"/>
              <a:buFont typeface="Arial"/>
              <a:buNone/>
            </a:pPr>
            <a:r>
              <a:rPr b="0" i="0" lang="es-AR" sz="2400" u="none" cap="none" strike="noStrike">
                <a:solidFill>
                  <a:schemeClr val="accent1"/>
                </a:solidFill>
                <a:latin typeface="Quattrocento Sans"/>
                <a:ea typeface="Quattrocento Sans"/>
                <a:cs typeface="Quattrocento Sans"/>
                <a:sym typeface="Quattrocento Sans"/>
              </a:rPr>
              <a:t>Agenda</a:t>
            </a:r>
            <a:endParaRPr b="0" i="0" sz="1400" u="none" cap="none" strike="noStrike">
              <a:solidFill>
                <a:srgbClr val="000000"/>
              </a:solidFill>
              <a:latin typeface="Arial"/>
              <a:ea typeface="Arial"/>
              <a:cs typeface="Arial"/>
              <a:sym typeface="Arial"/>
            </a:endParaRPr>
          </a:p>
          <a:p>
            <a:pPr indent="0" lvl="0" marL="482588" marR="0" rtl="0" algn="l">
              <a:lnSpc>
                <a:spcPct val="100000"/>
              </a:lnSpc>
              <a:spcBef>
                <a:spcPts val="0"/>
              </a:spcBef>
              <a:spcAft>
                <a:spcPts val="0"/>
              </a:spcAft>
              <a:buClr>
                <a:srgbClr val="000000"/>
              </a:buClr>
              <a:buSzPts val="1067"/>
              <a:buFont typeface="Arial"/>
              <a:buNone/>
            </a:pPr>
            <a:r>
              <a:t/>
            </a:r>
            <a:endParaRPr b="0" i="0" sz="1067" u="none" cap="none" strike="noStrike">
              <a:solidFill>
                <a:schemeClr val="accent1"/>
              </a:solidFill>
              <a:latin typeface="Quattrocento Sans"/>
              <a:ea typeface="Quattrocento Sans"/>
              <a:cs typeface="Quattrocento Sans"/>
              <a:sym typeface="Quattrocento Sans"/>
            </a:endParaRPr>
          </a:p>
        </p:txBody>
      </p:sp>
      <p:pic>
        <p:nvPicPr>
          <p:cNvPr id="65" name="Google Shape;65;p46"/>
          <p:cNvPicPr preferRelativeResize="0"/>
          <p:nvPr/>
        </p:nvPicPr>
        <p:blipFill rotWithShape="1">
          <a:blip r:embed="rId5">
            <a:alphaModFix/>
          </a:blip>
          <a:srcRect b="0" l="0" r="0" t="0"/>
          <a:stretch/>
        </p:blipFill>
        <p:spPr>
          <a:xfrm>
            <a:off x="431371" y="619541"/>
            <a:ext cx="336120" cy="473041"/>
          </a:xfrm>
          <a:prstGeom prst="rect">
            <a:avLst/>
          </a:prstGeom>
          <a:noFill/>
          <a:ln>
            <a:noFill/>
          </a:ln>
        </p:spPr>
      </p:pic>
      <p:sp>
        <p:nvSpPr>
          <p:cNvPr id="66" name="Google Shape;66;p46"/>
          <p:cNvSpPr txBox="1"/>
          <p:nvPr>
            <p:ph idx="1" type="body"/>
          </p:nvPr>
        </p:nvSpPr>
        <p:spPr>
          <a:xfrm>
            <a:off x="3983766" y="933451"/>
            <a:ext cx="7680853" cy="479325"/>
          </a:xfrm>
          <a:prstGeom prst="rect">
            <a:avLst/>
          </a:prstGeom>
          <a:noFill/>
          <a:ln>
            <a:noFill/>
          </a:ln>
        </p:spPr>
        <p:txBody>
          <a:bodyPr anchorCtr="0" anchor="t" bIns="45700" lIns="91425" spcFirstLastPara="1" rIns="91425" wrap="square" tIns="45700">
            <a:noAutofit/>
          </a:bodyPr>
          <a:lstStyle>
            <a:lvl1pPr indent="-329374" lvl="0" marL="457200" marR="0" algn="l">
              <a:lnSpc>
                <a:spcPct val="100000"/>
              </a:lnSpc>
              <a:spcBef>
                <a:spcPts val="133"/>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67" name="Google Shape;67;p46"/>
          <p:cNvSpPr txBox="1"/>
          <p:nvPr>
            <p:ph idx="2" type="body"/>
          </p:nvPr>
        </p:nvSpPr>
        <p:spPr>
          <a:xfrm>
            <a:off x="3983766" y="1605923"/>
            <a:ext cx="7680853" cy="474728"/>
          </a:xfrm>
          <a:prstGeom prst="rect">
            <a:avLst/>
          </a:prstGeom>
          <a:noFill/>
          <a:ln>
            <a:noFill/>
          </a:ln>
        </p:spPr>
        <p:txBody>
          <a:bodyPr anchorCtr="0" anchor="t" bIns="45700" lIns="91425" spcFirstLastPara="1" rIns="91425" wrap="square" tIns="45700">
            <a:noAutofit/>
          </a:bodyPr>
          <a:lstStyle>
            <a:lvl1pPr indent="-336550" lvl="0" marL="457200" marR="0" algn="l">
              <a:lnSpc>
                <a:spcPct val="100000"/>
              </a:lnSpc>
              <a:spcBef>
                <a:spcPts val="133"/>
              </a:spcBef>
              <a:spcAft>
                <a:spcPts val="0"/>
              </a:spcAft>
              <a:buClr>
                <a:schemeClr val="accent1"/>
              </a:buClr>
              <a:buSzPts val="1700"/>
              <a:buFont typeface="Quattrocento Sans"/>
              <a:buChar char="&gt;"/>
              <a:defRPr b="0" i="0" sz="2000" u="none" cap="none" strike="noStrike">
                <a:solidFill>
                  <a:schemeClr val="accent1"/>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68" name="Google Shape;68;p46"/>
          <p:cNvSpPr txBox="1"/>
          <p:nvPr>
            <p:ph idx="3" type="body"/>
          </p:nvPr>
        </p:nvSpPr>
        <p:spPr>
          <a:xfrm>
            <a:off x="3983766" y="2277600"/>
            <a:ext cx="7680853" cy="479325"/>
          </a:xfrm>
          <a:prstGeom prst="rect">
            <a:avLst/>
          </a:prstGeom>
          <a:noFill/>
          <a:ln>
            <a:noFill/>
          </a:ln>
        </p:spPr>
        <p:txBody>
          <a:bodyPr anchorCtr="0" anchor="t" bIns="45700" lIns="91425" spcFirstLastPara="1" rIns="91425" wrap="square" tIns="45700">
            <a:noAutofit/>
          </a:bodyPr>
          <a:lstStyle>
            <a:lvl1pPr indent="-329374" lvl="0" marL="457200" marR="0" algn="l">
              <a:lnSpc>
                <a:spcPct val="100000"/>
              </a:lnSpc>
              <a:spcBef>
                <a:spcPts val="133"/>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subtítulo y contenido ">
  <p:cSld name="Título, subtítulo y contenido ">
    <p:spTree>
      <p:nvGrpSpPr>
        <p:cNvPr id="69" name="Shape 69"/>
        <p:cNvGrpSpPr/>
        <p:nvPr/>
      </p:nvGrpSpPr>
      <p:grpSpPr>
        <a:xfrm>
          <a:off x="0" y="0"/>
          <a:ext cx="0" cy="0"/>
          <a:chOff x="0" y="0"/>
          <a:chExt cx="0" cy="0"/>
        </a:xfrm>
      </p:grpSpPr>
      <p:sp>
        <p:nvSpPr>
          <p:cNvPr id="70" name="Google Shape;70;p47"/>
          <p:cNvSpPr txBox="1"/>
          <p:nvPr>
            <p:ph idx="1" type="body"/>
          </p:nvPr>
        </p:nvSpPr>
        <p:spPr>
          <a:xfrm>
            <a:off x="238754" y="1219564"/>
            <a:ext cx="11713897" cy="4992853"/>
          </a:xfrm>
          <a:prstGeom prst="rect">
            <a:avLst/>
          </a:prstGeom>
          <a:noFill/>
          <a:ln>
            <a:noFill/>
          </a:ln>
        </p:spPr>
        <p:txBody>
          <a:bodyPr anchorCtr="0" anchor="t" bIns="45700" lIns="91425" spcFirstLastPara="1" rIns="91425" wrap="square" tIns="45700">
            <a:noAutofit/>
          </a:bodyPr>
          <a:lstStyle>
            <a:lvl1pPr indent="-322135" lvl="0" marL="457200" marR="0" algn="l">
              <a:lnSpc>
                <a:spcPct val="100000"/>
              </a:lnSpc>
              <a:spcBef>
                <a:spcPts val="133"/>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1pPr>
            <a:lvl2pPr indent="-322135" lvl="1" marL="9144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2pPr>
            <a:lvl3pPr indent="-322135" lvl="2" marL="13716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3pPr>
            <a:lvl4pPr indent="-322135" lvl="3" marL="18288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4pPr>
            <a:lvl5pPr indent="-322135" lvl="4" marL="2286000" marR="0" algn="l">
              <a:lnSpc>
                <a:spcPct val="100000"/>
              </a:lnSpc>
              <a:spcBef>
                <a:spcPts val="800"/>
              </a:spcBef>
              <a:spcAft>
                <a:spcPts val="0"/>
              </a:spcAft>
              <a:buClr>
                <a:schemeClr val="accent1"/>
              </a:buClr>
              <a:buSzPts val="1473"/>
              <a:buFont typeface="Quattrocento Sans"/>
              <a:buChar char="&gt;"/>
              <a:defRPr b="0" i="0" sz="1733"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71" name="Google Shape;71;p47"/>
          <p:cNvSpPr txBox="1"/>
          <p:nvPr>
            <p:ph idx="2"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927"/>
              <a:buFont typeface="Quattrocento Sans"/>
              <a:buNone/>
              <a:defRPr b="1" i="0" sz="2267"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72" name="Google Shape;72;p47"/>
          <p:cNvSpPr txBox="1"/>
          <p:nvPr>
            <p:ph idx="3"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473"/>
              <a:buFont typeface="Quattrocento Sans"/>
              <a:buNone/>
              <a:defRPr b="0" i="0" sz="1733" u="none" cap="none" strike="noStrike">
                <a:solidFill>
                  <a:srgbClr val="393939"/>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73" name="Google Shape;73;p47"/>
          <p:cNvSpPr txBox="1"/>
          <p:nvPr/>
        </p:nvSpPr>
        <p:spPr>
          <a:xfrm>
            <a:off x="572555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74" name="Google Shape;74;p47"/>
          <p:cNvPicPr preferRelativeResize="0"/>
          <p:nvPr/>
        </p:nvPicPr>
        <p:blipFill rotWithShape="1">
          <a:blip r:embed="rId2">
            <a:alphaModFix/>
          </a:blip>
          <a:srcRect b="0" l="0" r="0" t="0"/>
          <a:stretch/>
        </p:blipFill>
        <p:spPr>
          <a:xfrm>
            <a:off x="315588" y="6511303"/>
            <a:ext cx="911064" cy="221869"/>
          </a:xfrm>
          <a:prstGeom prst="rect">
            <a:avLst/>
          </a:prstGeom>
          <a:noFill/>
          <a:ln>
            <a:noFill/>
          </a:ln>
        </p:spPr>
      </p:pic>
      <p:pic>
        <p:nvPicPr>
          <p:cNvPr id="75" name="Google Shape;75;p47"/>
          <p:cNvPicPr preferRelativeResize="0"/>
          <p:nvPr/>
        </p:nvPicPr>
        <p:blipFill rotWithShape="1">
          <a:blip r:embed="rId3">
            <a:alphaModFix/>
          </a:blip>
          <a:srcRect b="0" l="236" r="160" t="0"/>
          <a:stretch/>
        </p:blipFill>
        <p:spPr>
          <a:xfrm>
            <a:off x="0" y="6386475"/>
            <a:ext cx="12192000" cy="471525"/>
          </a:xfrm>
          <a:prstGeom prst="rect">
            <a:avLst/>
          </a:prstGeom>
          <a:noFill/>
          <a:ln>
            <a:noFill/>
          </a:ln>
        </p:spPr>
      </p:pic>
      <p:sp>
        <p:nvSpPr>
          <p:cNvPr id="76" name="Google Shape;76;p47"/>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77" name="Google Shape;77;p47"/>
          <p:cNvPicPr preferRelativeResize="0"/>
          <p:nvPr/>
        </p:nvPicPr>
        <p:blipFill rotWithShape="1">
          <a:blip r:embed="rId2">
            <a:alphaModFix/>
          </a:blip>
          <a:srcRect b="0" l="0" r="0" t="0"/>
          <a:stretch/>
        </p:blipFill>
        <p:spPr>
          <a:xfrm>
            <a:off x="239349" y="6511303"/>
            <a:ext cx="911064" cy="22186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p:cSld name="Título">
    <p:spTree>
      <p:nvGrpSpPr>
        <p:cNvPr id="78" name="Shape 78"/>
        <p:cNvGrpSpPr/>
        <p:nvPr/>
      </p:nvGrpSpPr>
      <p:grpSpPr>
        <a:xfrm>
          <a:off x="0" y="0"/>
          <a:ext cx="0" cy="0"/>
          <a:chOff x="0" y="0"/>
          <a:chExt cx="0" cy="0"/>
        </a:xfrm>
      </p:grpSpPr>
      <p:sp>
        <p:nvSpPr>
          <p:cNvPr id="79" name="Google Shape;79;p48"/>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133"/>
              </a:spcBef>
              <a:spcAft>
                <a:spcPts val="0"/>
              </a:spcAft>
              <a:buClr>
                <a:schemeClr val="accent1"/>
              </a:buClr>
              <a:buSzPts val="1927"/>
              <a:buFont typeface="Quattrocento Sans"/>
              <a:buNone/>
              <a:defRPr b="1" i="0" sz="2267" u="none" cap="none" strike="noStrike">
                <a:solidFill>
                  <a:schemeClr val="accent1"/>
                </a:solidFill>
                <a:latin typeface="Quattrocento Sans"/>
                <a:ea typeface="Quattrocento Sans"/>
                <a:cs typeface="Quattrocento Sans"/>
                <a:sym typeface="Quattrocento Sans"/>
              </a:defRPr>
            </a:lvl1pPr>
            <a:lvl2pPr indent="-329374" lvl="1" marL="9144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
        <p:nvSpPr>
          <p:cNvPr id="80" name="Google Shape;80;p48"/>
          <p:cNvSpPr txBox="1"/>
          <p:nvPr/>
        </p:nvSpPr>
        <p:spPr>
          <a:xfrm>
            <a:off x="572555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81" name="Google Shape;81;p48"/>
          <p:cNvPicPr preferRelativeResize="0"/>
          <p:nvPr/>
        </p:nvPicPr>
        <p:blipFill rotWithShape="1">
          <a:blip r:embed="rId2">
            <a:alphaModFix/>
          </a:blip>
          <a:srcRect b="0" l="0" r="0" t="0"/>
          <a:stretch/>
        </p:blipFill>
        <p:spPr>
          <a:xfrm>
            <a:off x="315588" y="6511303"/>
            <a:ext cx="911064" cy="221869"/>
          </a:xfrm>
          <a:prstGeom prst="rect">
            <a:avLst/>
          </a:prstGeom>
          <a:noFill/>
          <a:ln>
            <a:noFill/>
          </a:ln>
        </p:spPr>
      </p:pic>
      <p:pic>
        <p:nvPicPr>
          <p:cNvPr id="82" name="Google Shape;82;p48"/>
          <p:cNvPicPr preferRelativeResize="0"/>
          <p:nvPr/>
        </p:nvPicPr>
        <p:blipFill rotWithShape="1">
          <a:blip r:embed="rId3">
            <a:alphaModFix/>
          </a:blip>
          <a:srcRect b="0" l="236" r="160" t="0"/>
          <a:stretch/>
        </p:blipFill>
        <p:spPr>
          <a:xfrm>
            <a:off x="0" y="6386475"/>
            <a:ext cx="12192000" cy="471525"/>
          </a:xfrm>
          <a:prstGeom prst="rect">
            <a:avLst/>
          </a:prstGeom>
          <a:noFill/>
          <a:ln>
            <a:noFill/>
          </a:ln>
        </p:spPr>
      </p:pic>
      <p:sp>
        <p:nvSpPr>
          <p:cNvPr id="83" name="Google Shape;83;p48"/>
          <p:cNvSpPr txBox="1"/>
          <p:nvPr/>
        </p:nvSpPr>
        <p:spPr>
          <a:xfrm>
            <a:off x="5821560" y="6502115"/>
            <a:ext cx="6227101" cy="2565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1067"/>
              <a:buFont typeface="Quattrocento Sans"/>
              <a:buNone/>
            </a:pPr>
            <a:r>
              <a:rPr b="0" i="1" lang="es-AR" sz="1067" u="none" cap="none" strike="noStrike">
                <a:solidFill>
                  <a:schemeClr val="lt1"/>
                </a:solidFill>
                <a:latin typeface="Quattrocento Sans"/>
                <a:ea typeface="Quattrocento Sans"/>
                <a:cs typeface="Quattrocento Sans"/>
                <a:sym typeface="Quattrocento Sans"/>
              </a:rPr>
              <a:t>Excellence in software development</a:t>
            </a:r>
            <a:endParaRPr b="0" i="1" sz="1067" u="none" cap="none" strike="noStrike">
              <a:solidFill>
                <a:schemeClr val="lt1"/>
              </a:solidFill>
              <a:latin typeface="Quattrocento Sans"/>
              <a:ea typeface="Quattrocento Sans"/>
              <a:cs typeface="Quattrocento Sans"/>
              <a:sym typeface="Quattrocento Sans"/>
            </a:endParaRPr>
          </a:p>
        </p:txBody>
      </p:sp>
      <p:pic>
        <p:nvPicPr>
          <p:cNvPr descr="C:\Users\lcittanti\Documents\recursos hexacta\hexacta logo oscuro-01.png" id="84" name="Google Shape;84;p48"/>
          <p:cNvPicPr preferRelativeResize="0"/>
          <p:nvPr/>
        </p:nvPicPr>
        <p:blipFill rotWithShape="1">
          <a:blip r:embed="rId2">
            <a:alphaModFix/>
          </a:blip>
          <a:srcRect b="0" l="0" r="0" t="0"/>
          <a:stretch/>
        </p:blipFill>
        <p:spPr>
          <a:xfrm>
            <a:off x="239349" y="6511303"/>
            <a:ext cx="911064" cy="22186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9"/>
          <p:cNvSpPr txBox="1"/>
          <p:nvPr>
            <p:ph idx="1" type="body"/>
          </p:nvPr>
        </p:nvSpPr>
        <p:spPr>
          <a:xfrm>
            <a:off x="334433" y="1700809"/>
            <a:ext cx="11534600" cy="4425356"/>
          </a:xfrm>
          <a:prstGeom prst="rect">
            <a:avLst/>
          </a:prstGeom>
          <a:noFill/>
          <a:ln>
            <a:noFill/>
          </a:ln>
        </p:spPr>
        <p:txBody>
          <a:bodyPr anchorCtr="0" anchor="t" bIns="45700" lIns="91425" spcFirstLastPara="1" rIns="91425" wrap="square" tIns="45700">
            <a:noAutofit/>
          </a:bodyPr>
          <a:lstStyle>
            <a:lvl1pPr indent="-329374" lvl="0" marL="457200" marR="0" rtl="0" algn="l">
              <a:lnSpc>
                <a:spcPct val="100000"/>
              </a:lnSpc>
              <a:spcBef>
                <a:spcPts val="133"/>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1pPr>
            <a:lvl2pPr indent="-329374" lvl="1" marL="914400" marR="0" rtl="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2pPr>
            <a:lvl3pPr indent="-329374" lvl="2" marL="1371600" marR="0" rtl="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3pPr>
            <a:lvl4pPr indent="-329374" lvl="3" marL="1828800" marR="0" rtl="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4pPr>
            <a:lvl5pPr indent="-329374" lvl="4" marL="2286000" marR="0" rtl="0" algn="l">
              <a:lnSpc>
                <a:spcPct val="100000"/>
              </a:lnSpc>
              <a:spcBef>
                <a:spcPts val="800"/>
              </a:spcBef>
              <a:spcAft>
                <a:spcPts val="0"/>
              </a:spcAft>
              <a:buClr>
                <a:schemeClr val="accent1"/>
              </a:buClr>
              <a:buSzPts val="1587"/>
              <a:buFont typeface="Quattrocento Sans"/>
              <a:buChar char="&gt;"/>
              <a:defRPr b="0" i="0" sz="1867" u="none" cap="none" strike="noStrike">
                <a:solidFill>
                  <a:srgbClr val="393939"/>
                </a:solidFill>
                <a:latin typeface="Quattrocento Sans"/>
                <a:ea typeface="Quattrocento Sans"/>
                <a:cs typeface="Quattrocento Sans"/>
                <a:sym typeface="Quattrocento Sans"/>
              </a:defRPr>
            </a:lvl5pPr>
            <a:lvl6pPr indent="-397954" lvl="5" marL="2743200" marR="0" rtl="0" algn="l">
              <a:lnSpc>
                <a:spcPct val="100000"/>
              </a:lnSpc>
              <a:spcBef>
                <a:spcPts val="800"/>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6pPr>
            <a:lvl7pPr indent="-397954" lvl="6" marL="32004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7pPr>
            <a:lvl8pPr indent="-397954" lvl="7" marL="36576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8pPr>
            <a:lvl9pPr indent="-397954" lvl="8" marL="4114800" marR="0" rtl="0" algn="l">
              <a:lnSpc>
                <a:spcPct val="100000"/>
              </a:lnSpc>
              <a:spcBef>
                <a:spcPts val="533"/>
              </a:spcBef>
              <a:spcAft>
                <a:spcPts val="0"/>
              </a:spcAft>
              <a:buClr>
                <a:schemeClr val="dk1"/>
              </a:buClr>
              <a:buSzPts val="2667"/>
              <a:buFont typeface="Arial"/>
              <a:buChar char="•"/>
              <a:defRPr b="0" i="0" sz="2667" u="none" cap="none" strike="noStrike">
                <a:solidFill>
                  <a:schemeClr val="dk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1.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56.png"/><Relationship Id="rId6"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7.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9.png"/><Relationship Id="rId4" Type="http://schemas.openxmlformats.org/officeDocument/2006/relationships/image" Target="../media/image65.png"/><Relationship Id="rId5"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9.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0.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5.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8.png"/><Relationship Id="rId4" Type="http://schemas.openxmlformats.org/officeDocument/2006/relationships/image" Target="../media/image64.png"/><Relationship Id="rId5"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
          <p:cNvSpPr txBox="1"/>
          <p:nvPr>
            <p:ph idx="1" type="body"/>
          </p:nvPr>
        </p:nvSpPr>
        <p:spPr>
          <a:xfrm>
            <a:off x="334434" y="4677139"/>
            <a:ext cx="9698004" cy="48048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267"/>
              <a:buFont typeface="Quattrocento Sans"/>
              <a:buNone/>
            </a:pPr>
            <a:r>
              <a:rPr lang="es-AR"/>
              <a:t>Machine Learning</a:t>
            </a:r>
            <a:endParaRPr b="0" i="0" sz="2667" u="none" cap="none" strike="noStrike">
              <a:solidFill>
                <a:schemeClr val="dk1"/>
              </a:solidFill>
              <a:latin typeface="Quattrocento Sans"/>
              <a:ea typeface="Quattrocento Sans"/>
              <a:cs typeface="Quattrocento Sans"/>
              <a:sym typeface="Quattrocento Sans"/>
            </a:endParaRPr>
          </a:p>
        </p:txBody>
      </p:sp>
      <p:sp>
        <p:nvSpPr>
          <p:cNvPr id="134" name="Google Shape;134;p1"/>
          <p:cNvSpPr txBox="1"/>
          <p:nvPr>
            <p:ph idx="3" type="body"/>
          </p:nvPr>
        </p:nvSpPr>
        <p:spPr>
          <a:xfrm>
            <a:off x="334434" y="5205199"/>
            <a:ext cx="9698567" cy="5280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587"/>
              <a:buFont typeface="Quattrocento Sans"/>
              <a:buNone/>
            </a:pPr>
            <a:r>
              <a:rPr b="0" i="0" lang="es-AR" sz="1867" u="none" cap="none" strike="noStrike">
                <a:solidFill>
                  <a:srgbClr val="393939"/>
                </a:solidFill>
                <a:latin typeface="Quattrocento Sans"/>
                <a:ea typeface="Quattrocento Sans"/>
                <a:cs typeface="Quattrocento Sans"/>
                <a:sym typeface="Quattrocento Sans"/>
              </a:rPr>
              <a:t>Clase 2 – </a:t>
            </a:r>
            <a:r>
              <a:rPr lang="es-AR"/>
              <a:t>Algoritmos de Machine Learning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g63cfa8f845_0_1"/>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07" name="Google Shape;207;g63cfa8f845_0_1"/>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Métricas para evaluar algoritmos de Machine Learning</a:t>
            </a:r>
            <a:endParaRPr b="0" i="0" sz="1733" u="none" cap="none" strike="noStrike">
              <a:solidFill>
                <a:srgbClr val="393939"/>
              </a:solidFill>
              <a:latin typeface="Quattrocento Sans"/>
              <a:ea typeface="Quattrocento Sans"/>
              <a:cs typeface="Quattrocento Sans"/>
              <a:sym typeface="Quattrocento Sans"/>
            </a:endParaRPr>
          </a:p>
        </p:txBody>
      </p:sp>
      <p:sp>
        <p:nvSpPr>
          <p:cNvPr id="208" name="Google Shape;208;g63cfa8f845_0_1"/>
          <p:cNvSpPr txBox="1"/>
          <p:nvPr/>
        </p:nvSpPr>
        <p:spPr>
          <a:xfrm>
            <a:off x="637950" y="1315175"/>
            <a:ext cx="5284800" cy="48438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0"/>
              </a:spcBef>
              <a:spcAft>
                <a:spcPts val="0"/>
              </a:spcAft>
              <a:buClr>
                <a:schemeClr val="accent1"/>
              </a:buClr>
              <a:buSzPts val="2400"/>
              <a:buFont typeface="Quattrocento Sans"/>
              <a:buChar char="&gt;"/>
            </a:pPr>
            <a:r>
              <a:rPr lang="es-AR" sz="2400">
                <a:solidFill>
                  <a:srgbClr val="393939"/>
                </a:solidFill>
                <a:latin typeface="Quattrocento Sans"/>
                <a:ea typeface="Quattrocento Sans"/>
                <a:cs typeface="Quattrocento Sans"/>
                <a:sym typeface="Quattrocento Sans"/>
              </a:rPr>
              <a:t> Clasificación</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Confusion Matrix</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Accuracy</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F1-score</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log_loss (</a:t>
            </a:r>
            <a:r>
              <a:rPr lang="es-AR" sz="2400">
                <a:solidFill>
                  <a:srgbClr val="393939"/>
                </a:solidFill>
                <a:latin typeface="Quattrocento Sans"/>
                <a:ea typeface="Quattrocento Sans"/>
                <a:cs typeface="Quattrocento Sans"/>
                <a:sym typeface="Quattrocento Sans"/>
              </a:rPr>
              <a:t>entropía</a:t>
            </a:r>
            <a:r>
              <a:rPr lang="es-AR" sz="2400">
                <a:solidFill>
                  <a:srgbClr val="393939"/>
                </a:solidFill>
                <a:latin typeface="Quattrocento Sans"/>
                <a:ea typeface="Quattrocento Sans"/>
                <a:cs typeface="Quattrocento Sans"/>
                <a:sym typeface="Quattrocento Sans"/>
              </a:rPr>
              <a:t> cruzada)</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ROC_AUC</a:t>
            </a:r>
            <a:endParaRPr sz="2400">
              <a:solidFill>
                <a:srgbClr val="393939"/>
              </a:solidFill>
              <a:latin typeface="Quattrocento Sans"/>
              <a:ea typeface="Quattrocento Sans"/>
              <a:cs typeface="Quattrocento Sans"/>
              <a:sym typeface="Quattrocento Sans"/>
            </a:endParaRPr>
          </a:p>
          <a:p>
            <a:pPr indent="-152400" lvl="0" marL="0" marR="0" rtl="0" algn="l">
              <a:lnSpc>
                <a:spcPct val="90000"/>
              </a:lnSpc>
              <a:spcBef>
                <a:spcPts val="0"/>
              </a:spcBef>
              <a:spcAft>
                <a:spcPts val="0"/>
              </a:spcAft>
              <a:buClr>
                <a:srgbClr val="393939"/>
              </a:buClr>
              <a:buSzPts val="2400"/>
              <a:buFont typeface="Quattrocento Sans"/>
              <a:buChar char="&gt;"/>
            </a:pPr>
            <a:r>
              <a:rPr lang="es-AR" sz="2400">
                <a:solidFill>
                  <a:srgbClr val="393939"/>
                </a:solidFill>
                <a:latin typeface="Quattrocento Sans"/>
                <a:ea typeface="Quattrocento Sans"/>
                <a:cs typeface="Quattrocento Sans"/>
                <a:sym typeface="Quattrocento Sans"/>
              </a:rPr>
              <a:t> Regresión</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MAE</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MSE</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RMSE</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R2</a:t>
            </a:r>
            <a:endParaRPr sz="2400">
              <a:solidFill>
                <a:srgbClr val="393939"/>
              </a:solidFill>
              <a:latin typeface="Quattrocento Sans"/>
              <a:ea typeface="Quattrocento Sans"/>
              <a:cs typeface="Quattrocento Sans"/>
              <a:sym typeface="Quattrocento Sans"/>
            </a:endParaRPr>
          </a:p>
          <a:p>
            <a:pPr indent="-152400" lvl="0" marL="0" marR="0" rtl="0" algn="l">
              <a:lnSpc>
                <a:spcPct val="90000"/>
              </a:lnSpc>
              <a:spcBef>
                <a:spcPts val="0"/>
              </a:spcBef>
              <a:spcAft>
                <a:spcPts val="0"/>
              </a:spcAft>
              <a:buClr>
                <a:srgbClr val="393939"/>
              </a:buClr>
              <a:buSzPts val="2400"/>
              <a:buFont typeface="Quattrocento Sans"/>
              <a:buChar char="&gt;"/>
            </a:pPr>
            <a:r>
              <a:rPr lang="es-AR" sz="2400">
                <a:solidFill>
                  <a:srgbClr val="393939"/>
                </a:solidFill>
                <a:latin typeface="Quattrocento Sans"/>
                <a:ea typeface="Quattrocento Sans"/>
                <a:cs typeface="Quattrocento Sans"/>
                <a:sym typeface="Quattrocento Sans"/>
              </a:rPr>
              <a:t> Clustering</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Davies Bouldin</a:t>
            </a:r>
            <a:endParaRPr sz="2400">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Silohuette</a:t>
            </a:r>
            <a:endParaRPr sz="2400">
              <a:solidFill>
                <a:srgbClr val="393939"/>
              </a:solidFill>
              <a:latin typeface="Quattrocento Sans"/>
              <a:ea typeface="Quattrocento Sans"/>
              <a:cs typeface="Quattrocento Sans"/>
              <a:sym typeface="Quattrocento Sans"/>
            </a:endParaRPr>
          </a:p>
        </p:txBody>
      </p:sp>
      <p:pic>
        <p:nvPicPr>
          <p:cNvPr id="209" name="Google Shape;209;g63cfa8f845_0_1"/>
          <p:cNvPicPr preferRelativeResize="0"/>
          <p:nvPr/>
        </p:nvPicPr>
        <p:blipFill>
          <a:blip r:embed="rId3">
            <a:alphaModFix/>
          </a:blip>
          <a:stretch>
            <a:fillRect/>
          </a:stretch>
        </p:blipFill>
        <p:spPr>
          <a:xfrm>
            <a:off x="7815625" y="1553803"/>
            <a:ext cx="3333775" cy="2914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14"/>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16" name="Google Shape;216;p14"/>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Métricas para algoritmos de clasificación</a:t>
            </a:r>
            <a:endParaRPr b="0" i="0" sz="1733" u="none" cap="none" strike="noStrike">
              <a:solidFill>
                <a:srgbClr val="393939"/>
              </a:solidFill>
              <a:latin typeface="Quattrocento Sans"/>
              <a:ea typeface="Quattrocento Sans"/>
              <a:cs typeface="Quattrocento Sans"/>
              <a:sym typeface="Quattrocento Sans"/>
            </a:endParaRPr>
          </a:p>
        </p:txBody>
      </p:sp>
      <p:sp>
        <p:nvSpPr>
          <p:cNvPr id="217" name="Google Shape;217;p14"/>
          <p:cNvSpPr txBox="1"/>
          <p:nvPr/>
        </p:nvSpPr>
        <p:spPr>
          <a:xfrm>
            <a:off x="637950" y="1315175"/>
            <a:ext cx="5441700" cy="48438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0"/>
              </a:spcBef>
              <a:spcAft>
                <a:spcPts val="0"/>
              </a:spcAft>
              <a:buClr>
                <a:schemeClr val="accent1"/>
              </a:buClr>
              <a:buSzPts val="2400"/>
              <a:buFont typeface="Quattrocento Sans"/>
              <a:buChar char="&gt;"/>
            </a:pPr>
            <a:r>
              <a:rPr b="1" i="0" lang="es-AR" sz="2400" u="none" cap="none" strike="noStrike">
                <a:solidFill>
                  <a:srgbClr val="393939"/>
                </a:solidFill>
                <a:latin typeface="Quattrocento Sans"/>
                <a:ea typeface="Quattrocento Sans"/>
                <a:cs typeface="Quattrocento Sans"/>
                <a:sym typeface="Quattrocento Sans"/>
              </a:rPr>
              <a:t>Confusion matrix</a:t>
            </a:r>
            <a:r>
              <a:rPr b="0" i="0" lang="es-AR" sz="2400" u="none" cap="none" strike="noStrike">
                <a:solidFill>
                  <a:srgbClr val="393939"/>
                </a:solidFill>
                <a:latin typeface="Quattrocento Sans"/>
                <a:ea typeface="Quattrocento Sans"/>
                <a:cs typeface="Quattrocento Sans"/>
                <a:sym typeface="Quattrocento Sans"/>
              </a:rPr>
              <a:t>: No es propiamente una métrica pero muchas métricas se basan en los números de esta matriz: True Positive, False Positive, False Negative y True Negative.</a:t>
            </a:r>
            <a:endParaRPr b="0" i="0" sz="2400" u="none" cap="none" strike="noStrike">
              <a:solidFill>
                <a:srgbClr val="393939"/>
              </a:solidFill>
              <a:latin typeface="Quattrocento Sans"/>
              <a:ea typeface="Quattrocento Sans"/>
              <a:cs typeface="Quattrocento Sans"/>
              <a:sym typeface="Quattrocento Sans"/>
            </a:endParaRPr>
          </a:p>
          <a:p>
            <a:pPr indent="-152400" lvl="0" marL="0" marR="0" rtl="0" algn="l">
              <a:lnSpc>
                <a:spcPct val="90000"/>
              </a:lnSpc>
              <a:spcBef>
                <a:spcPts val="0"/>
              </a:spcBef>
              <a:spcAft>
                <a:spcPts val="0"/>
              </a:spcAft>
              <a:buClr>
                <a:srgbClr val="393939"/>
              </a:buClr>
              <a:buSzPts val="2400"/>
              <a:buFont typeface="Quattrocento Sans"/>
              <a:buChar char="&gt;"/>
            </a:pPr>
            <a:r>
              <a:rPr lang="es-AR" sz="2400">
                <a:solidFill>
                  <a:srgbClr val="393939"/>
                </a:solidFill>
                <a:latin typeface="Quattrocento Sans"/>
                <a:ea typeface="Quattrocento Sans"/>
                <a:cs typeface="Quattrocento Sans"/>
                <a:sym typeface="Quattrocento Sans"/>
              </a:rPr>
              <a:t>Alternativa: ponderar los errores</a:t>
            </a:r>
            <a:endParaRPr sz="2400">
              <a:solidFill>
                <a:srgbClr val="393939"/>
              </a:solidFill>
              <a:latin typeface="Quattrocento Sans"/>
              <a:ea typeface="Quattrocento Sans"/>
              <a:cs typeface="Quattrocento Sans"/>
              <a:sym typeface="Quattrocento Sans"/>
            </a:endParaRPr>
          </a:p>
          <a:p>
            <a:pPr indent="0" lvl="0" marL="0" marR="0" rtl="0" algn="l">
              <a:lnSpc>
                <a:spcPct val="90000"/>
              </a:lnSpc>
              <a:spcBef>
                <a:spcPts val="933"/>
              </a:spcBef>
              <a:spcAft>
                <a:spcPts val="0"/>
              </a:spcAft>
              <a:buNone/>
            </a:pPr>
            <a:r>
              <a:t/>
            </a:r>
            <a:endParaRPr b="0" i="0" sz="2400" u="none" cap="none" strike="noStrike">
              <a:solidFill>
                <a:srgbClr val="393939"/>
              </a:solidFill>
              <a:latin typeface="Quattrocento Sans"/>
              <a:ea typeface="Quattrocento Sans"/>
              <a:cs typeface="Quattrocento Sans"/>
              <a:sym typeface="Quattrocento Sans"/>
            </a:endParaRPr>
          </a:p>
        </p:txBody>
      </p:sp>
      <p:pic>
        <p:nvPicPr>
          <p:cNvPr id="218" name="Google Shape;218;p14"/>
          <p:cNvPicPr preferRelativeResize="0"/>
          <p:nvPr/>
        </p:nvPicPr>
        <p:blipFill rotWithShape="1">
          <a:blip r:embed="rId3">
            <a:alphaModFix/>
          </a:blip>
          <a:srcRect b="0" l="0" r="0" t="0"/>
          <a:stretch/>
        </p:blipFill>
        <p:spPr>
          <a:xfrm>
            <a:off x="5840551" y="2601226"/>
            <a:ext cx="5315826" cy="27364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g64e70e8cdc_0_8"/>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25" name="Google Shape;225;g64e70e8cdc_0_8"/>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Métricas para algoritmos de clasificación</a:t>
            </a:r>
            <a:endParaRPr b="0" i="0" sz="1733" u="none" cap="none" strike="noStrike">
              <a:solidFill>
                <a:srgbClr val="393939"/>
              </a:solidFill>
              <a:latin typeface="Quattrocento Sans"/>
              <a:ea typeface="Quattrocento Sans"/>
              <a:cs typeface="Quattrocento Sans"/>
              <a:sym typeface="Quattrocento Sans"/>
            </a:endParaRPr>
          </a:p>
        </p:txBody>
      </p:sp>
      <p:sp>
        <p:nvSpPr>
          <p:cNvPr id="226" name="Google Shape;226;g64e70e8cdc_0_8"/>
          <p:cNvSpPr txBox="1"/>
          <p:nvPr/>
        </p:nvSpPr>
        <p:spPr>
          <a:xfrm>
            <a:off x="637950" y="1315175"/>
            <a:ext cx="5441700" cy="48438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933"/>
              </a:spcBef>
              <a:spcAft>
                <a:spcPts val="0"/>
              </a:spcAft>
              <a:buClr>
                <a:schemeClr val="accent1"/>
              </a:buClr>
              <a:buSzPts val="2400"/>
              <a:buFont typeface="Quattrocento Sans"/>
              <a:buChar char="&gt;"/>
            </a:pPr>
            <a:r>
              <a:rPr b="1" i="0" lang="es-AR" sz="2400" u="none" cap="none" strike="noStrike">
                <a:solidFill>
                  <a:schemeClr val="accent5"/>
                </a:solidFill>
                <a:latin typeface="Quattrocento Sans"/>
                <a:ea typeface="Quattrocento Sans"/>
                <a:cs typeface="Quattrocento Sans"/>
                <a:sym typeface="Quattrocento Sans"/>
              </a:rPr>
              <a:t>Accuracy</a:t>
            </a:r>
            <a:r>
              <a:rPr b="0" i="0" lang="es-AR" sz="2400" u="none" cap="none" strike="noStrike">
                <a:solidFill>
                  <a:schemeClr val="accent5"/>
                </a:solidFill>
                <a:latin typeface="Quattrocento Sans"/>
                <a:ea typeface="Quattrocento Sans"/>
                <a:cs typeface="Quattrocento Sans"/>
                <a:sym typeface="Quattrocento Sans"/>
              </a:rPr>
              <a:t>: el número de predicciones correctas sobre el número total de predicciones hechas. Conviene usarlo cuando las clases </a:t>
            </a:r>
            <a:r>
              <a:rPr lang="es-AR" sz="2400">
                <a:solidFill>
                  <a:schemeClr val="accent5"/>
                </a:solidFill>
                <a:latin typeface="Quattrocento Sans"/>
                <a:ea typeface="Quattrocento Sans"/>
                <a:cs typeface="Quattrocento Sans"/>
                <a:sym typeface="Quattrocento Sans"/>
              </a:rPr>
              <a:t>están distribuidas de manera uniforme</a:t>
            </a:r>
            <a:r>
              <a:rPr b="0" i="0" lang="es-AR" sz="2400" u="none" cap="none" strike="noStrike">
                <a:solidFill>
                  <a:schemeClr val="accent5"/>
                </a:solidFill>
                <a:latin typeface="Quattrocento Sans"/>
                <a:ea typeface="Quattrocento Sans"/>
                <a:cs typeface="Quattrocento Sans"/>
                <a:sym typeface="Quattrocento Sans"/>
              </a:rPr>
              <a:t> (cuando no hay un</a:t>
            </a:r>
            <a:r>
              <a:rPr lang="es-AR" sz="2400">
                <a:solidFill>
                  <a:schemeClr val="accent5"/>
                </a:solidFill>
                <a:latin typeface="Quattrocento Sans"/>
                <a:ea typeface="Quattrocento Sans"/>
                <a:cs typeface="Quattrocento Sans"/>
                <a:sym typeface="Quattrocento Sans"/>
              </a:rPr>
              <a:t>a</a:t>
            </a:r>
            <a:r>
              <a:rPr b="0" i="0" lang="es-AR" sz="2400" u="none" cap="none" strike="noStrike">
                <a:solidFill>
                  <a:schemeClr val="accent5"/>
                </a:solidFill>
                <a:latin typeface="Quattrocento Sans"/>
                <a:ea typeface="Quattrocento Sans"/>
                <a:cs typeface="Quattrocento Sans"/>
                <a:sym typeface="Quattrocento Sans"/>
              </a:rPr>
              <a:t> que predomina).</a:t>
            </a:r>
            <a:endParaRPr b="0" i="0" sz="2400" u="none" cap="none" strike="noStrike">
              <a:solidFill>
                <a:srgbClr val="393939"/>
              </a:solidFill>
              <a:latin typeface="Quattrocento Sans"/>
              <a:ea typeface="Quattrocento Sans"/>
              <a:cs typeface="Quattrocento Sans"/>
              <a:sym typeface="Quattrocento Sans"/>
            </a:endParaRPr>
          </a:p>
        </p:txBody>
      </p:sp>
      <p:pic>
        <p:nvPicPr>
          <p:cNvPr id="227" name="Google Shape;227;g64e70e8cdc_0_8"/>
          <p:cNvPicPr preferRelativeResize="0"/>
          <p:nvPr/>
        </p:nvPicPr>
        <p:blipFill rotWithShape="1">
          <a:blip r:embed="rId3">
            <a:alphaModFix/>
          </a:blip>
          <a:srcRect b="0" l="0" r="0" t="0"/>
          <a:stretch/>
        </p:blipFill>
        <p:spPr>
          <a:xfrm>
            <a:off x="6245154" y="2445751"/>
            <a:ext cx="5196100" cy="3527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15"/>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34" name="Google Shape;234;p15"/>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1473"/>
              <a:buFont typeface="Quattrocento Sans"/>
              <a:buNone/>
            </a:pPr>
            <a:r>
              <a:rPr lang="es-AR">
                <a:solidFill>
                  <a:schemeClr val="accent5"/>
                </a:solidFill>
              </a:rPr>
              <a:t>Métricas para algoritmos de regresión</a:t>
            </a:r>
            <a:endParaRPr b="0" i="0" sz="1733" u="none" cap="none" strike="noStrike">
              <a:solidFill>
                <a:srgbClr val="393939"/>
              </a:solidFill>
              <a:latin typeface="Quattrocento Sans"/>
              <a:ea typeface="Quattrocento Sans"/>
              <a:cs typeface="Quattrocento Sans"/>
              <a:sym typeface="Quattrocento Sans"/>
            </a:endParaRPr>
          </a:p>
        </p:txBody>
      </p:sp>
      <p:sp>
        <p:nvSpPr>
          <p:cNvPr id="235" name="Google Shape;235;p15"/>
          <p:cNvSpPr txBox="1"/>
          <p:nvPr/>
        </p:nvSpPr>
        <p:spPr>
          <a:xfrm>
            <a:off x="637950" y="1315175"/>
            <a:ext cx="7330800" cy="4843800"/>
          </a:xfrm>
          <a:prstGeom prst="rect">
            <a:avLst/>
          </a:prstGeom>
          <a:noFill/>
          <a:ln>
            <a:noFill/>
          </a:ln>
        </p:spPr>
        <p:txBody>
          <a:bodyPr anchorCtr="0" anchor="t" bIns="45700" lIns="91425" spcFirstLastPara="1" rIns="91425" wrap="square" tIns="45700">
            <a:noAutofit/>
          </a:bodyPr>
          <a:lstStyle/>
          <a:p>
            <a:pPr indent="-42290" lvl="0" marL="9715" marR="0" rtl="0" algn="l">
              <a:lnSpc>
                <a:spcPct val="90000"/>
              </a:lnSpc>
              <a:spcBef>
                <a:spcPts val="0"/>
              </a:spcBef>
              <a:spcAft>
                <a:spcPts val="0"/>
              </a:spcAft>
              <a:buClr>
                <a:schemeClr val="accent1"/>
              </a:buClr>
              <a:buSzPts val="2400"/>
              <a:buFont typeface="Quattrocento Sans"/>
              <a:buChar char="&gt;"/>
            </a:pPr>
            <a:r>
              <a:rPr b="1" i="0" lang="es-AR" sz="2400" u="none" cap="none" strike="noStrike">
                <a:solidFill>
                  <a:schemeClr val="accent5"/>
                </a:solidFill>
                <a:latin typeface="Quattrocento Sans"/>
                <a:ea typeface="Quattrocento Sans"/>
                <a:cs typeface="Quattrocento Sans"/>
                <a:sym typeface="Quattrocento Sans"/>
              </a:rPr>
              <a:t>Mean Absolute Error (MAE)</a:t>
            </a:r>
            <a:r>
              <a:rPr b="0" i="0" lang="es-AR" sz="2400" u="none" cap="none" strike="noStrike">
                <a:solidFill>
                  <a:schemeClr val="accent5"/>
                </a:solidFill>
                <a:latin typeface="Quattrocento Sans"/>
                <a:ea typeface="Quattrocento Sans"/>
                <a:cs typeface="Quattrocento Sans"/>
                <a:sym typeface="Quattrocento Sans"/>
              </a:rPr>
              <a:t>: Es el promedio de la diferencia entre las predicciones y los valores observados. Aunque nos da la medida de cuán lejos estuvieron las predicciones de los valores reales no nos da una idea de la dirección del error.</a:t>
            </a:r>
            <a:endParaRPr b="0" i="0" sz="2400" u="none" cap="none" strike="noStrike">
              <a:solidFill>
                <a:schemeClr val="accent5"/>
              </a:solidFill>
              <a:latin typeface="Quattrocento Sans"/>
              <a:ea typeface="Quattrocento Sans"/>
              <a:cs typeface="Quattrocento Sans"/>
              <a:sym typeface="Quattrocento Sans"/>
            </a:endParaRPr>
          </a:p>
          <a:p>
            <a:pPr indent="0" lvl="0" marL="0" marR="0" rtl="0" algn="l">
              <a:lnSpc>
                <a:spcPct val="90000"/>
              </a:lnSpc>
              <a:spcBef>
                <a:spcPts val="933"/>
              </a:spcBef>
              <a:spcAft>
                <a:spcPts val="0"/>
              </a:spcAft>
              <a:buNone/>
            </a:pPr>
            <a:r>
              <a:t/>
            </a:r>
            <a:endParaRPr b="0" i="0" sz="2400" u="none" cap="none" strike="noStrike">
              <a:solidFill>
                <a:schemeClr val="accent5"/>
              </a:solidFill>
              <a:latin typeface="Quattrocento Sans"/>
              <a:ea typeface="Quattrocento Sans"/>
              <a:cs typeface="Quattrocento Sans"/>
              <a:sym typeface="Quattrocento Sans"/>
            </a:endParaRPr>
          </a:p>
        </p:txBody>
      </p:sp>
      <p:pic>
        <p:nvPicPr>
          <p:cNvPr id="236" name="Google Shape;236;p15"/>
          <p:cNvPicPr preferRelativeResize="0"/>
          <p:nvPr/>
        </p:nvPicPr>
        <p:blipFill rotWithShape="1">
          <a:blip r:embed="rId3">
            <a:alphaModFix/>
          </a:blip>
          <a:srcRect b="0" l="0" r="0" t="0"/>
          <a:stretch/>
        </p:blipFill>
        <p:spPr>
          <a:xfrm>
            <a:off x="5375783" y="3572601"/>
            <a:ext cx="5291400" cy="17320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g64e70e8cdc_0_17"/>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43" name="Google Shape;243;g64e70e8cdc_0_17"/>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1473"/>
              <a:buFont typeface="Quattrocento Sans"/>
              <a:buNone/>
            </a:pPr>
            <a:r>
              <a:rPr lang="es-AR">
                <a:solidFill>
                  <a:schemeClr val="accent5"/>
                </a:solidFill>
              </a:rPr>
              <a:t>Métricas para algoritmos de regresión</a:t>
            </a:r>
            <a:endParaRPr b="0" i="0" sz="1733" u="none" cap="none" strike="noStrike">
              <a:solidFill>
                <a:srgbClr val="393939"/>
              </a:solidFill>
              <a:latin typeface="Quattrocento Sans"/>
              <a:ea typeface="Quattrocento Sans"/>
              <a:cs typeface="Quattrocento Sans"/>
              <a:sym typeface="Quattrocento Sans"/>
            </a:endParaRPr>
          </a:p>
        </p:txBody>
      </p:sp>
      <p:sp>
        <p:nvSpPr>
          <p:cNvPr id="244" name="Google Shape;244;g64e70e8cdc_0_17"/>
          <p:cNvSpPr txBox="1"/>
          <p:nvPr/>
        </p:nvSpPr>
        <p:spPr>
          <a:xfrm>
            <a:off x="637950" y="1315175"/>
            <a:ext cx="7330800" cy="4843800"/>
          </a:xfrm>
          <a:prstGeom prst="rect">
            <a:avLst/>
          </a:prstGeom>
          <a:noFill/>
          <a:ln>
            <a:noFill/>
          </a:ln>
        </p:spPr>
        <p:txBody>
          <a:bodyPr anchorCtr="0" anchor="t" bIns="45700" lIns="91425" spcFirstLastPara="1" rIns="91425" wrap="square" tIns="45700">
            <a:noAutofit/>
          </a:bodyPr>
          <a:lstStyle/>
          <a:p>
            <a:pPr indent="-42290" lvl="0" marL="9715" marR="0" rtl="0" algn="l">
              <a:lnSpc>
                <a:spcPct val="90000"/>
              </a:lnSpc>
              <a:spcBef>
                <a:spcPts val="933"/>
              </a:spcBef>
              <a:spcAft>
                <a:spcPts val="0"/>
              </a:spcAft>
              <a:buClr>
                <a:schemeClr val="accent1"/>
              </a:buClr>
              <a:buSzPts val="2400"/>
              <a:buFont typeface="Quattrocento Sans"/>
              <a:buChar char="&gt;"/>
            </a:pPr>
            <a:r>
              <a:rPr b="1" i="0" lang="es-AR" sz="2400" u="none" cap="none" strike="noStrike">
                <a:solidFill>
                  <a:schemeClr val="accent5"/>
                </a:solidFill>
                <a:latin typeface="Quattrocento Sans"/>
                <a:ea typeface="Quattrocento Sans"/>
                <a:cs typeface="Quattrocento Sans"/>
                <a:sym typeface="Quattrocento Sans"/>
              </a:rPr>
              <a:t>Root Mean Squared Error (RMSE): </a:t>
            </a:r>
            <a:r>
              <a:rPr b="0" i="0" lang="es-AR" sz="2400" u="none" cap="none" strike="noStrike">
                <a:solidFill>
                  <a:schemeClr val="accent5"/>
                </a:solidFill>
                <a:latin typeface="Quattrocento Sans"/>
                <a:ea typeface="Quattrocento Sans"/>
                <a:cs typeface="Quattrocento Sans"/>
                <a:sym typeface="Quattrocento Sans"/>
              </a:rPr>
              <a:t>: También puede calcularse sin la raíz en cuyo caso se denomina MSE. El cuadrado cumple la función de hacer que el error sea mayor a medida que la diferencia entre la predicción y el valor actual  aumenta. La crítica a estas métricas es que ciertos errores no son tan importantes como otros.</a:t>
            </a:r>
            <a:endParaRPr b="0" i="0" sz="2400" u="none" cap="none" strike="noStrike">
              <a:solidFill>
                <a:schemeClr val="accent5"/>
              </a:solidFill>
              <a:latin typeface="Quattrocento Sans"/>
              <a:ea typeface="Quattrocento Sans"/>
              <a:cs typeface="Quattrocento Sans"/>
              <a:sym typeface="Quattrocento Sans"/>
            </a:endParaRPr>
          </a:p>
          <a:p>
            <a:pPr indent="-42290" lvl="0" marL="9715" rtl="0" algn="l">
              <a:lnSpc>
                <a:spcPct val="90000"/>
              </a:lnSpc>
              <a:spcBef>
                <a:spcPts val="933"/>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Alternativa: ponderar los errores</a:t>
            </a:r>
            <a:endParaRPr sz="2400">
              <a:solidFill>
                <a:schemeClr val="accent5"/>
              </a:solidFill>
              <a:latin typeface="Quattrocento Sans"/>
              <a:ea typeface="Quattrocento Sans"/>
              <a:cs typeface="Quattrocento Sans"/>
              <a:sym typeface="Quattrocento Sans"/>
            </a:endParaRPr>
          </a:p>
        </p:txBody>
      </p:sp>
      <p:pic>
        <p:nvPicPr>
          <p:cNvPr id="245" name="Google Shape;245;g64e70e8cdc_0_17"/>
          <p:cNvPicPr preferRelativeResize="0"/>
          <p:nvPr/>
        </p:nvPicPr>
        <p:blipFill rotWithShape="1">
          <a:blip r:embed="rId3">
            <a:alphaModFix/>
          </a:blip>
          <a:srcRect b="0" l="0" r="0" t="0"/>
          <a:stretch/>
        </p:blipFill>
        <p:spPr>
          <a:xfrm>
            <a:off x="6486875" y="3760076"/>
            <a:ext cx="5101375" cy="1709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16"/>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927"/>
              <a:buFont typeface="Quattrocento Sans"/>
              <a:buNone/>
            </a:pPr>
            <a:r>
              <a:rPr b="1" i="0" lang="es-AR" sz="2267" u="none" cap="none" strike="noStrike">
                <a:solidFill>
                  <a:schemeClr val="accent1"/>
                </a:solidFill>
                <a:latin typeface="Quattrocento Sans"/>
                <a:ea typeface="Quattrocento Sans"/>
                <a:cs typeface="Quattrocento Sans"/>
                <a:sym typeface="Quattrocento Sans"/>
              </a:rPr>
              <a:t>Agenda</a:t>
            </a:r>
            <a:endParaRPr b="1" i="0" sz="2267" u="none" cap="none" strike="noStrike">
              <a:solidFill>
                <a:schemeClr val="accent1"/>
              </a:solidFill>
              <a:latin typeface="Quattrocento Sans"/>
              <a:ea typeface="Quattrocento Sans"/>
              <a:cs typeface="Quattrocento Sans"/>
              <a:sym typeface="Quattrocento Sans"/>
            </a:endParaRPr>
          </a:p>
        </p:txBody>
      </p:sp>
      <p:sp>
        <p:nvSpPr>
          <p:cNvPr id="252" name="Google Shape;252;p16"/>
          <p:cNvSpPr txBox="1"/>
          <p:nvPr/>
        </p:nvSpPr>
        <p:spPr>
          <a:xfrm>
            <a:off x="637952" y="914400"/>
            <a:ext cx="10897555" cy="4876800"/>
          </a:xfrm>
          <a:prstGeom prst="rect">
            <a:avLst/>
          </a:prstGeom>
          <a:noFill/>
          <a:ln>
            <a:noFill/>
          </a:ln>
        </p:spPr>
        <p:txBody>
          <a:bodyPr anchorCtr="0" anchor="t" bIns="45700" lIns="91425" spcFirstLastPara="1" rIns="91425" wrap="square" tIns="45700">
            <a:noAutofit/>
          </a:bodyPr>
          <a:lstStyle/>
          <a:p>
            <a:pPr indent="-179768" lvl="0" marL="0" rtl="0" algn="l">
              <a:lnSpc>
                <a:spcPct val="80000"/>
              </a:lnSpc>
              <a:spcBef>
                <a:spcPts val="0"/>
              </a:spcBef>
              <a:spcAft>
                <a:spcPts val="0"/>
              </a:spcAft>
              <a:buClr>
                <a:schemeClr val="accent1"/>
              </a:buClr>
              <a:buSzPts val="2831"/>
              <a:buFont typeface="Quattrocento Sans"/>
              <a:buChar char="&gt;"/>
            </a:pPr>
            <a:r>
              <a:rPr lang="es-AR" sz="2960">
                <a:solidFill>
                  <a:schemeClr val="accent5"/>
                </a:solidFill>
                <a:latin typeface="Quattrocento Sans"/>
                <a:ea typeface="Quattrocento Sans"/>
                <a:cs typeface="Quattrocento Sans"/>
                <a:sym typeface="Quattrocento Sans"/>
              </a:rPr>
              <a:t>Clase 1 – Análisis exploratorio de datos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Introducción a machine learning</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Consultas y manipulación de datos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Visualizaciones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Preparación de los datos</a:t>
            </a:r>
            <a:endParaRPr/>
          </a:p>
          <a:p>
            <a:pPr indent="-159766" lvl="2" marL="0" rtl="0" algn="l">
              <a:lnSpc>
                <a:spcPct val="80000"/>
              </a:lnSpc>
              <a:spcBef>
                <a:spcPts val="933"/>
              </a:spcBef>
              <a:spcAft>
                <a:spcPts val="0"/>
              </a:spcAft>
              <a:buClr>
                <a:schemeClr val="accent1"/>
              </a:buClr>
              <a:buSzPts val="2516"/>
              <a:buChar char="•"/>
            </a:pPr>
            <a:r>
              <a:rPr lang="es-AR" sz="2960">
                <a:solidFill>
                  <a:schemeClr val="accent5"/>
                </a:solidFill>
                <a:latin typeface="Quattrocento Sans"/>
                <a:ea typeface="Quattrocento Sans"/>
                <a:cs typeface="Quattrocento Sans"/>
                <a:sym typeface="Quattrocento Sans"/>
              </a:rPr>
              <a:t>Clase 2 – Algoritmos de Machine Learning</a:t>
            </a:r>
            <a:endParaRPr sz="296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Entrenar, validar, evaluar</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b="1" lang="es-AR" sz="2220">
                <a:solidFill>
                  <a:schemeClr val="accent5"/>
                </a:solidFill>
                <a:latin typeface="Quattrocento Sans"/>
                <a:ea typeface="Quattrocento Sans"/>
                <a:cs typeface="Quattrocento Sans"/>
                <a:sym typeface="Quattrocento Sans"/>
              </a:rPr>
              <a:t>Clasificación y regresión. Ensambles</a:t>
            </a:r>
            <a:endParaRPr b="1"/>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Sistemas de recomendación</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Clustering</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220">
              <a:solidFill>
                <a:schemeClr val="accent5"/>
              </a:solidFill>
              <a:latin typeface="Quattrocento Sans"/>
              <a:ea typeface="Quattrocento Sans"/>
              <a:cs typeface="Quattrocento Sans"/>
              <a:sym typeface="Quattrocento Sans"/>
            </a:endParaRPr>
          </a:p>
          <a:p>
            <a:pPr indent="139795" lvl="0" marL="0" rtl="0" algn="l">
              <a:lnSpc>
                <a:spcPct val="80000"/>
              </a:lnSpc>
              <a:spcBef>
                <a:spcPts val="933"/>
              </a:spcBef>
              <a:spcAft>
                <a:spcPts val="0"/>
              </a:spcAft>
              <a:buClr>
                <a:schemeClr val="accent1"/>
              </a:buClr>
              <a:buSzPts val="2202"/>
              <a:buFont typeface="Quattrocento Sans"/>
              <a:buNone/>
            </a:pPr>
            <a:r>
              <a:t/>
            </a:r>
            <a:endParaRPr sz="2590">
              <a:solidFill>
                <a:schemeClr val="accent5"/>
              </a:solidFill>
              <a:latin typeface="Quattrocento Sans"/>
              <a:ea typeface="Quattrocento Sans"/>
              <a:cs typeface="Quattrocento Sans"/>
              <a:sym typeface="Quattrocento Sans"/>
            </a:endParaRPr>
          </a:p>
          <a:p>
            <a:pPr indent="139795" lvl="0" marL="0" marR="0" rtl="0" algn="l">
              <a:lnSpc>
                <a:spcPct val="80000"/>
              </a:lnSpc>
              <a:spcBef>
                <a:spcPts val="933"/>
              </a:spcBef>
              <a:spcAft>
                <a:spcPts val="0"/>
              </a:spcAft>
              <a:buClr>
                <a:schemeClr val="accent1"/>
              </a:buClr>
              <a:buSzPts val="2202"/>
              <a:buFont typeface="Quattrocento Sans"/>
              <a:buNone/>
            </a:pPr>
            <a:r>
              <a:t/>
            </a:r>
            <a:endParaRPr sz="3330">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17"/>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59" name="Google Shape;259;p17"/>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Regresión Lineal</a:t>
            </a:r>
            <a:endParaRPr b="0" i="0" sz="1733" u="none" cap="none" strike="noStrike">
              <a:solidFill>
                <a:srgbClr val="393939"/>
              </a:solidFill>
              <a:latin typeface="Quattrocento Sans"/>
              <a:ea typeface="Quattrocento Sans"/>
              <a:cs typeface="Quattrocento Sans"/>
              <a:sym typeface="Quattrocento Sans"/>
            </a:endParaRPr>
          </a:p>
        </p:txBody>
      </p:sp>
      <p:sp>
        <p:nvSpPr>
          <p:cNvPr id="260" name="Google Shape;260;p17"/>
          <p:cNvSpPr txBox="1"/>
          <p:nvPr/>
        </p:nvSpPr>
        <p:spPr>
          <a:xfrm>
            <a:off x="637950" y="1315175"/>
            <a:ext cx="5789400" cy="4489800"/>
          </a:xfrm>
          <a:prstGeom prst="rect">
            <a:avLst/>
          </a:prstGeom>
          <a:noFill/>
          <a:ln>
            <a:noFill/>
          </a:ln>
        </p:spPr>
        <p:txBody>
          <a:bodyPr anchorCtr="0" anchor="t" bIns="45700" lIns="91425" spcFirstLastPara="1" rIns="91425" wrap="square" tIns="45700">
            <a:noAutofit/>
          </a:bodyPr>
          <a:lstStyle/>
          <a:p>
            <a:pPr indent="-139700" lvl="0" marL="0" marR="0" rtl="0" algn="l">
              <a:lnSpc>
                <a:spcPct val="100000"/>
              </a:lnSpc>
              <a:spcBef>
                <a:spcPts val="933"/>
              </a:spcBef>
              <a:spcAft>
                <a:spcPts val="0"/>
              </a:spcAft>
              <a:buClr>
                <a:schemeClr val="accent1"/>
              </a:buClr>
              <a:buSzPts val="2200"/>
              <a:buFont typeface="Quattrocento Sans"/>
              <a:buChar char="&gt;"/>
            </a:pPr>
            <a:r>
              <a:rPr b="0" i="0" lang="es-AR" sz="2200" u="none" cap="none" strike="noStrike">
                <a:solidFill>
                  <a:srgbClr val="000000"/>
                </a:solidFill>
                <a:highlight>
                  <a:srgbClr val="FFFFFF"/>
                </a:highlight>
                <a:latin typeface="Quattrocento Sans"/>
                <a:ea typeface="Quattrocento Sans"/>
                <a:cs typeface="Quattrocento Sans"/>
                <a:sym typeface="Quattrocento Sans"/>
              </a:rPr>
              <a:t>Asumimos que hay una relación lineal entre las variables independiente y las variables dependientes.</a:t>
            </a:r>
            <a:endParaRPr b="0" i="0" sz="2200" u="none" cap="none" strike="noStrike">
              <a:solidFill>
                <a:srgbClr val="000000"/>
              </a:solidFill>
              <a:highlight>
                <a:srgbClr val="FFFFFF"/>
              </a:highlight>
              <a:latin typeface="Quattrocento Sans"/>
              <a:ea typeface="Quattrocento Sans"/>
              <a:cs typeface="Quattrocento Sans"/>
              <a:sym typeface="Quattrocento Sans"/>
            </a:endParaRPr>
          </a:p>
          <a:p>
            <a:pPr indent="-139700" lvl="0" marL="0" marR="0" rtl="0" algn="l">
              <a:lnSpc>
                <a:spcPct val="100000"/>
              </a:lnSpc>
              <a:spcBef>
                <a:spcPts val="933"/>
              </a:spcBef>
              <a:spcAft>
                <a:spcPts val="0"/>
              </a:spcAft>
              <a:buClr>
                <a:schemeClr val="accent1"/>
              </a:buClr>
              <a:buSzPts val="2200"/>
              <a:buFont typeface="Quattrocento Sans"/>
              <a:buChar char="&gt;"/>
            </a:pPr>
            <a:r>
              <a:rPr b="0" i="0" lang="es-AR" sz="2200" u="none" cap="none" strike="noStrike">
                <a:solidFill>
                  <a:srgbClr val="000000"/>
                </a:solidFill>
                <a:highlight>
                  <a:srgbClr val="FFFFFF"/>
                </a:highlight>
                <a:latin typeface="Quattrocento Sans"/>
                <a:ea typeface="Quattrocento Sans"/>
                <a:cs typeface="Quattrocento Sans"/>
                <a:sym typeface="Quattrocento Sans"/>
              </a:rPr>
              <a:t>El algoritmo hace varias iteraciones y en cada una trata de minimizar la diferencia entre la predicción y los datos reales.</a:t>
            </a:r>
            <a:endParaRPr b="0" i="0" sz="2200" u="none" cap="none" strike="noStrike">
              <a:solidFill>
                <a:srgbClr val="000000"/>
              </a:solidFill>
              <a:highlight>
                <a:srgbClr val="FFFFFF"/>
              </a:highlight>
              <a:latin typeface="Quattrocento Sans"/>
              <a:ea typeface="Quattrocento Sans"/>
              <a:cs typeface="Quattrocento Sans"/>
              <a:sym typeface="Quattrocento Sans"/>
            </a:endParaRPr>
          </a:p>
          <a:p>
            <a:pPr indent="-139700" lvl="0" marL="0" marR="0" rtl="0" algn="l">
              <a:lnSpc>
                <a:spcPct val="100000"/>
              </a:lnSpc>
              <a:spcBef>
                <a:spcPts val="933"/>
              </a:spcBef>
              <a:spcAft>
                <a:spcPts val="0"/>
              </a:spcAft>
              <a:buClr>
                <a:schemeClr val="accent1"/>
              </a:buClr>
              <a:buSzPts val="2200"/>
              <a:buFont typeface="Quattrocento Sans"/>
              <a:buChar char="&gt;"/>
            </a:pPr>
            <a:r>
              <a:rPr b="0" i="0" lang="es-AR" sz="2200" u="none" cap="none" strike="noStrike">
                <a:solidFill>
                  <a:srgbClr val="000000"/>
                </a:solidFill>
                <a:highlight>
                  <a:srgbClr val="FFFFFF"/>
                </a:highlight>
                <a:latin typeface="Quattrocento Sans"/>
                <a:ea typeface="Quattrocento Sans"/>
                <a:cs typeface="Quattrocento Sans"/>
                <a:sym typeface="Quattrocento Sans"/>
              </a:rPr>
              <a:t>Su hiperparámetro más importante es la </a:t>
            </a:r>
            <a:r>
              <a:rPr b="1" i="0" lang="es-AR" sz="2200" u="none" cap="none" strike="noStrike">
                <a:solidFill>
                  <a:srgbClr val="000000"/>
                </a:solidFill>
                <a:highlight>
                  <a:srgbClr val="FFFFFF"/>
                </a:highlight>
                <a:latin typeface="Quattrocento Sans"/>
                <a:ea typeface="Quattrocento Sans"/>
                <a:cs typeface="Quattrocento Sans"/>
                <a:sym typeface="Quattrocento Sans"/>
              </a:rPr>
              <a:t>tasa de aprendizaje </a:t>
            </a:r>
            <a:r>
              <a:rPr b="0" i="0" lang="es-AR" sz="2200" u="none" cap="none" strike="noStrike">
                <a:solidFill>
                  <a:srgbClr val="000000"/>
                </a:solidFill>
                <a:highlight>
                  <a:srgbClr val="FFFFFF"/>
                </a:highlight>
                <a:latin typeface="Quattrocento Sans"/>
                <a:ea typeface="Quattrocento Sans"/>
                <a:cs typeface="Quattrocento Sans"/>
                <a:sym typeface="Quattrocento Sans"/>
              </a:rPr>
              <a:t>(</a:t>
            </a:r>
            <a:r>
              <a:rPr b="0" i="1" lang="es-AR" sz="2200" u="none" cap="none" strike="noStrike">
                <a:solidFill>
                  <a:srgbClr val="000000"/>
                </a:solidFill>
                <a:highlight>
                  <a:srgbClr val="FFFFFF"/>
                </a:highlight>
                <a:latin typeface="Quattrocento Sans"/>
                <a:ea typeface="Quattrocento Sans"/>
                <a:cs typeface="Quattrocento Sans"/>
                <a:sym typeface="Quattrocento Sans"/>
              </a:rPr>
              <a:t>alpha</a:t>
            </a:r>
            <a:r>
              <a:rPr b="0" i="0" lang="es-AR" sz="2200" u="none" cap="none" strike="noStrike">
                <a:solidFill>
                  <a:srgbClr val="000000"/>
                </a:solidFill>
                <a:highlight>
                  <a:srgbClr val="FFFFFF"/>
                </a:highlight>
                <a:latin typeface="Quattrocento Sans"/>
                <a:ea typeface="Quattrocento Sans"/>
                <a:cs typeface="Quattrocento Sans"/>
                <a:sym typeface="Quattrocento Sans"/>
              </a:rPr>
              <a:t> o </a:t>
            </a:r>
            <a:r>
              <a:rPr b="0" i="1" lang="es-AR" sz="2200" u="none" cap="none" strike="noStrike">
                <a:solidFill>
                  <a:srgbClr val="000000"/>
                </a:solidFill>
                <a:highlight>
                  <a:srgbClr val="FFFFFF"/>
                </a:highlight>
                <a:latin typeface="Quattrocento Sans"/>
                <a:ea typeface="Quattrocento Sans"/>
                <a:cs typeface="Quattrocento Sans"/>
                <a:sym typeface="Quattrocento Sans"/>
              </a:rPr>
              <a:t>learning rate</a:t>
            </a:r>
            <a:r>
              <a:rPr b="0" i="0" lang="es-AR" sz="2200" u="none" cap="none" strike="noStrike">
                <a:solidFill>
                  <a:srgbClr val="000000"/>
                </a:solidFill>
                <a:highlight>
                  <a:srgbClr val="FFFFFF"/>
                </a:highlight>
                <a:latin typeface="Quattrocento Sans"/>
                <a:ea typeface="Quattrocento Sans"/>
                <a:cs typeface="Quattrocento Sans"/>
                <a:sym typeface="Quattrocento Sans"/>
              </a:rPr>
              <a:t>) con la cual indicamos cuán rápido el algoritmo “aprende”.</a:t>
            </a:r>
            <a:endParaRPr b="0" i="0" sz="2200" u="none" cap="none" strike="noStrike">
              <a:solidFill>
                <a:srgbClr val="393939"/>
              </a:solidFill>
              <a:latin typeface="Quattrocento Sans"/>
              <a:ea typeface="Quattrocento Sans"/>
              <a:cs typeface="Quattrocento Sans"/>
              <a:sym typeface="Quattrocento Sans"/>
            </a:endParaRPr>
          </a:p>
          <a:p>
            <a:pPr indent="151130" lvl="0" marL="0" marR="0" rtl="0" algn="l">
              <a:lnSpc>
                <a:spcPct val="100000"/>
              </a:lnSpc>
              <a:spcBef>
                <a:spcPts val="933"/>
              </a:spcBef>
              <a:spcAft>
                <a:spcPts val="0"/>
              </a:spcAft>
              <a:buClr>
                <a:schemeClr val="accent1"/>
              </a:buClr>
              <a:buSzPts val="2380"/>
              <a:buFont typeface="Quattrocento Sans"/>
              <a:buNone/>
            </a:pPr>
            <a:r>
              <a:t/>
            </a:r>
            <a:endParaRPr b="0" i="0" sz="2800" u="none" cap="none" strike="noStrike">
              <a:solidFill>
                <a:srgbClr val="393939"/>
              </a:solidFill>
              <a:latin typeface="Quattrocento Sans"/>
              <a:ea typeface="Quattrocento Sans"/>
              <a:cs typeface="Quattrocento Sans"/>
              <a:sym typeface="Quattrocento Sans"/>
            </a:endParaRPr>
          </a:p>
        </p:txBody>
      </p:sp>
      <p:pic>
        <p:nvPicPr>
          <p:cNvPr id="261" name="Google Shape;261;p17"/>
          <p:cNvPicPr preferRelativeResize="0"/>
          <p:nvPr/>
        </p:nvPicPr>
        <p:blipFill rotWithShape="1">
          <a:blip r:embed="rId3">
            <a:alphaModFix/>
          </a:blip>
          <a:srcRect b="0" l="0" r="0" t="0"/>
          <a:stretch/>
        </p:blipFill>
        <p:spPr>
          <a:xfrm>
            <a:off x="6744825" y="1315190"/>
            <a:ext cx="4610100" cy="3228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18"/>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68" name="Google Shape;268;p18"/>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KNN</a:t>
            </a:r>
            <a:endParaRPr b="0" i="0" sz="1733" u="none" cap="none" strike="noStrike">
              <a:solidFill>
                <a:srgbClr val="393939"/>
              </a:solidFill>
              <a:latin typeface="Quattrocento Sans"/>
              <a:ea typeface="Quattrocento Sans"/>
              <a:cs typeface="Quattrocento Sans"/>
              <a:sym typeface="Quattrocento Sans"/>
            </a:endParaRPr>
          </a:p>
        </p:txBody>
      </p:sp>
      <p:sp>
        <p:nvSpPr>
          <p:cNvPr id="269" name="Google Shape;269;p18"/>
          <p:cNvSpPr txBox="1"/>
          <p:nvPr/>
        </p:nvSpPr>
        <p:spPr>
          <a:xfrm>
            <a:off x="637950" y="1315175"/>
            <a:ext cx="11054700" cy="1959900"/>
          </a:xfrm>
          <a:prstGeom prst="rect">
            <a:avLst/>
          </a:prstGeom>
          <a:noFill/>
          <a:ln>
            <a:noFill/>
          </a:ln>
        </p:spPr>
        <p:txBody>
          <a:bodyPr anchorCtr="0" anchor="t" bIns="45700" lIns="91425" spcFirstLastPara="1" rIns="91425" wrap="square" tIns="45700">
            <a:noAutofit/>
          </a:bodyPr>
          <a:lstStyle/>
          <a:p>
            <a:pPr indent="-139700" lvl="0" marL="0" marR="0" rtl="0" algn="l">
              <a:lnSpc>
                <a:spcPct val="90000"/>
              </a:lnSpc>
              <a:spcBef>
                <a:spcPts val="933"/>
              </a:spcBef>
              <a:spcAft>
                <a:spcPts val="0"/>
              </a:spcAft>
              <a:buClr>
                <a:schemeClr val="accent1"/>
              </a:buClr>
              <a:buSzPts val="2200"/>
              <a:buFont typeface="Quattrocento Sans"/>
              <a:buChar char="&gt;"/>
            </a:pPr>
            <a:r>
              <a:rPr b="0" i="0" lang="es-AR" sz="2200" u="none" cap="none" strike="noStrike">
                <a:solidFill>
                  <a:srgbClr val="393939"/>
                </a:solidFill>
                <a:latin typeface="Quattrocento Sans"/>
                <a:ea typeface="Quattrocento Sans"/>
                <a:cs typeface="Quattrocento Sans"/>
                <a:sym typeface="Quattrocento Sans"/>
              </a:rPr>
              <a:t>Consiste en encontrar para un determinado punto sus K-vecinos más cercanos.</a:t>
            </a:r>
            <a:endParaRPr b="0" i="0" sz="2200" u="none" cap="none" strike="noStrike">
              <a:solidFill>
                <a:srgbClr val="000000"/>
              </a:solidFill>
              <a:latin typeface="Quattrocento Sans"/>
              <a:ea typeface="Quattrocento Sans"/>
              <a:cs typeface="Quattrocento Sans"/>
              <a:sym typeface="Quattrocento Sans"/>
            </a:endParaRPr>
          </a:p>
          <a:p>
            <a:pPr indent="-139700" lvl="0" marL="0" marR="0" rtl="0" algn="l">
              <a:lnSpc>
                <a:spcPct val="90000"/>
              </a:lnSpc>
              <a:spcBef>
                <a:spcPts val="933"/>
              </a:spcBef>
              <a:spcAft>
                <a:spcPts val="0"/>
              </a:spcAft>
              <a:buClr>
                <a:schemeClr val="accent1"/>
              </a:buClr>
              <a:buSzPts val="2200"/>
              <a:buFont typeface="Quattrocento Sans"/>
              <a:buChar char="&gt;"/>
            </a:pPr>
            <a:r>
              <a:rPr b="0" i="0" lang="es-AR" sz="2200" u="none" cap="none" strike="noStrike">
                <a:solidFill>
                  <a:srgbClr val="393939"/>
                </a:solidFill>
                <a:latin typeface="Quattrocento Sans"/>
                <a:ea typeface="Quattrocento Sans"/>
                <a:cs typeface="Quattrocento Sans"/>
                <a:sym typeface="Quattrocento Sans"/>
              </a:rPr>
              <a:t>Para poder usar KNN hay que deﬁnir dos hiperparámetros: el valor de </a:t>
            </a:r>
            <a:r>
              <a:rPr b="1" i="0" lang="es-AR" sz="2200" u="none" cap="none" strike="noStrike">
                <a:solidFill>
                  <a:srgbClr val="393939"/>
                </a:solidFill>
                <a:latin typeface="Quattrocento Sans"/>
                <a:ea typeface="Quattrocento Sans"/>
                <a:cs typeface="Quattrocento Sans"/>
                <a:sym typeface="Quattrocento Sans"/>
              </a:rPr>
              <a:t>k</a:t>
            </a:r>
            <a:r>
              <a:rPr b="0" i="0" lang="es-AR" sz="2200" u="none" cap="none" strike="noStrike">
                <a:solidFill>
                  <a:srgbClr val="393939"/>
                </a:solidFill>
                <a:latin typeface="Quattrocento Sans"/>
                <a:ea typeface="Quattrocento Sans"/>
                <a:cs typeface="Quattrocento Sans"/>
                <a:sym typeface="Quattrocento Sans"/>
              </a:rPr>
              <a:t> </a:t>
            </a:r>
            <a:r>
              <a:rPr b="1" i="0" lang="es-AR" sz="2200" u="none" cap="none" strike="noStrike">
                <a:solidFill>
                  <a:srgbClr val="393939"/>
                </a:solidFill>
                <a:latin typeface="Quattrocento Sans"/>
                <a:ea typeface="Quattrocento Sans"/>
                <a:cs typeface="Quattrocento Sans"/>
                <a:sym typeface="Quattrocento Sans"/>
              </a:rPr>
              <a:t>(cuántos vecinos vamos a considerar)</a:t>
            </a:r>
            <a:r>
              <a:rPr b="0" i="0" lang="es-AR" sz="2200" u="none" cap="none" strike="noStrike">
                <a:solidFill>
                  <a:srgbClr val="393939"/>
                </a:solidFill>
                <a:latin typeface="Quattrocento Sans"/>
                <a:ea typeface="Quattrocento Sans"/>
                <a:cs typeface="Quattrocento Sans"/>
                <a:sym typeface="Quattrocento Sans"/>
              </a:rPr>
              <a:t> y  la </a:t>
            </a:r>
            <a:r>
              <a:rPr b="1" i="0" lang="es-AR" sz="2200" u="none" cap="none" strike="noStrike">
                <a:solidFill>
                  <a:srgbClr val="393939"/>
                </a:solidFill>
                <a:latin typeface="Quattrocento Sans"/>
                <a:ea typeface="Quattrocento Sans"/>
                <a:cs typeface="Quattrocento Sans"/>
                <a:sym typeface="Quattrocento Sans"/>
              </a:rPr>
              <a:t>métrica para calcular las distancias</a:t>
            </a:r>
            <a:r>
              <a:rPr b="0" i="0" lang="es-AR" sz="2200" u="none" cap="none" strike="noStrike">
                <a:solidFill>
                  <a:srgbClr val="393939"/>
                </a:solidFill>
                <a:latin typeface="Quattrocento Sans"/>
                <a:ea typeface="Quattrocento Sans"/>
                <a:cs typeface="Quattrocento Sans"/>
                <a:sym typeface="Quattrocento Sans"/>
              </a:rPr>
              <a:t>.</a:t>
            </a:r>
            <a:endParaRPr b="0" i="0" sz="2200" u="none" cap="none" strike="noStrike">
              <a:solidFill>
                <a:srgbClr val="393939"/>
              </a:solidFill>
              <a:latin typeface="Quattrocento Sans"/>
              <a:ea typeface="Quattrocento Sans"/>
              <a:cs typeface="Quattrocento Sans"/>
              <a:sym typeface="Quattrocento Sans"/>
            </a:endParaRPr>
          </a:p>
          <a:p>
            <a:pPr indent="-139700" lvl="0" marL="0" marR="0" rtl="0" algn="l">
              <a:lnSpc>
                <a:spcPct val="90000"/>
              </a:lnSpc>
              <a:spcBef>
                <a:spcPts val="933"/>
              </a:spcBef>
              <a:spcAft>
                <a:spcPts val="0"/>
              </a:spcAft>
              <a:buClr>
                <a:schemeClr val="accent1"/>
              </a:buClr>
              <a:buSzPts val="2200"/>
              <a:buFont typeface="Quattrocento Sans"/>
              <a:buChar char="&gt;"/>
            </a:pPr>
            <a:r>
              <a:rPr b="0" i="0" lang="es-AR" sz="2200" u="none" cap="none" strike="noStrike">
                <a:solidFill>
                  <a:schemeClr val="accent5"/>
                </a:solidFill>
                <a:latin typeface="Quattrocento Sans"/>
                <a:ea typeface="Quattrocento Sans"/>
                <a:cs typeface="Quattrocento Sans"/>
                <a:sym typeface="Quattrocento Sans"/>
              </a:rPr>
              <a:t>La búsqueda de los k vecinos se puede hacer por fuerza bruta o KD-Trees.</a:t>
            </a:r>
            <a:endParaRPr b="0" i="0" sz="2200" u="none" cap="none" strike="noStrike">
              <a:solidFill>
                <a:srgbClr val="393939"/>
              </a:solidFill>
              <a:latin typeface="Quattrocento Sans"/>
              <a:ea typeface="Quattrocento Sans"/>
              <a:cs typeface="Quattrocento Sans"/>
              <a:sym typeface="Quattrocento Sans"/>
            </a:endParaRPr>
          </a:p>
        </p:txBody>
      </p:sp>
      <p:pic>
        <p:nvPicPr>
          <p:cNvPr id="270" name="Google Shape;270;p18"/>
          <p:cNvPicPr preferRelativeResize="0"/>
          <p:nvPr/>
        </p:nvPicPr>
        <p:blipFill rotWithShape="1">
          <a:blip r:embed="rId3">
            <a:alphaModFix/>
          </a:blip>
          <a:srcRect b="0" l="0" r="0" t="0"/>
          <a:stretch/>
        </p:blipFill>
        <p:spPr>
          <a:xfrm>
            <a:off x="1598025" y="3370674"/>
            <a:ext cx="8178375" cy="2723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19"/>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77" name="Google Shape;277;p19"/>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KNN</a:t>
            </a:r>
            <a:endParaRPr b="0" i="0" sz="1733" u="none" cap="none" strike="noStrike">
              <a:solidFill>
                <a:srgbClr val="393939"/>
              </a:solidFill>
              <a:latin typeface="Quattrocento Sans"/>
              <a:ea typeface="Quattrocento Sans"/>
              <a:cs typeface="Quattrocento Sans"/>
              <a:sym typeface="Quattrocento Sans"/>
            </a:endParaRPr>
          </a:p>
        </p:txBody>
      </p:sp>
      <p:sp>
        <p:nvSpPr>
          <p:cNvPr id="278" name="Google Shape;278;p19"/>
          <p:cNvSpPr txBox="1"/>
          <p:nvPr/>
        </p:nvSpPr>
        <p:spPr>
          <a:xfrm>
            <a:off x="637950" y="1315175"/>
            <a:ext cx="11054700" cy="3774600"/>
          </a:xfrm>
          <a:prstGeom prst="rect">
            <a:avLst/>
          </a:prstGeom>
          <a:noFill/>
          <a:ln>
            <a:noFill/>
          </a:ln>
        </p:spPr>
        <p:txBody>
          <a:bodyPr anchorCtr="0" anchor="t" bIns="45700" lIns="91425" spcFirstLastPara="1" rIns="91425" wrap="square" tIns="45700">
            <a:noAutofit/>
          </a:bodyPr>
          <a:lstStyle/>
          <a:p>
            <a:pPr indent="-165100" lvl="0" marL="0" marR="0" rtl="0" algn="l">
              <a:lnSpc>
                <a:spcPct val="90000"/>
              </a:lnSpc>
              <a:spcBef>
                <a:spcPts val="933"/>
              </a:spcBef>
              <a:spcAft>
                <a:spcPts val="0"/>
              </a:spcAft>
              <a:buClr>
                <a:schemeClr val="accent1"/>
              </a:buClr>
              <a:buSzPts val="2600"/>
              <a:buFont typeface="Quattrocento Sans"/>
              <a:buChar char="&gt;"/>
            </a:pPr>
            <a:r>
              <a:rPr b="0" i="0" lang="es-AR" sz="2600" u="none" cap="none" strike="noStrike">
                <a:solidFill>
                  <a:schemeClr val="accent5"/>
                </a:solidFill>
                <a:latin typeface="Quattrocento Sans"/>
                <a:ea typeface="Quattrocento Sans"/>
                <a:cs typeface="Quattrocento Sans"/>
                <a:sym typeface="Quattrocento Sans"/>
              </a:rPr>
              <a:t>En KNN el modelo es en realidad el set de entrenamiento entero. No hay aprendizaje propiamente dicho.</a:t>
            </a:r>
            <a:endParaRPr b="0" i="0" sz="2600" u="none" cap="none" strike="noStrike">
              <a:solidFill>
                <a:srgbClr val="393939"/>
              </a:solidFill>
              <a:latin typeface="Quattrocento Sans"/>
              <a:ea typeface="Quattrocento Sans"/>
              <a:cs typeface="Quattrocento Sans"/>
              <a:sym typeface="Quattrocento Sans"/>
            </a:endParaRPr>
          </a:p>
          <a:p>
            <a:pPr indent="-165100" lvl="0" marL="0" marR="0" rtl="0" algn="l">
              <a:lnSpc>
                <a:spcPct val="90000"/>
              </a:lnSpc>
              <a:spcBef>
                <a:spcPts val="0"/>
              </a:spcBef>
              <a:spcAft>
                <a:spcPts val="0"/>
              </a:spcAft>
              <a:buClr>
                <a:schemeClr val="accent1"/>
              </a:buClr>
              <a:buSzPts val="2600"/>
              <a:buFont typeface="Quattrocento Sans"/>
              <a:buChar char="&gt;"/>
            </a:pPr>
            <a:r>
              <a:rPr b="0" i="0" lang="es-AR" sz="2600" u="none" cap="none" strike="noStrike">
                <a:solidFill>
                  <a:srgbClr val="393939"/>
                </a:solidFill>
                <a:latin typeface="Quattrocento Sans"/>
                <a:ea typeface="Quattrocento Sans"/>
                <a:cs typeface="Quattrocento Sans"/>
                <a:sym typeface="Quattrocento Sans"/>
              </a:rPr>
              <a:t>Cuando el problema es de </a:t>
            </a:r>
            <a:r>
              <a:rPr b="1" i="0" lang="es-AR" sz="2600" u="none" cap="none" strike="noStrike">
                <a:solidFill>
                  <a:srgbClr val="393939"/>
                </a:solidFill>
                <a:latin typeface="Quattrocento Sans"/>
                <a:ea typeface="Quattrocento Sans"/>
                <a:cs typeface="Quattrocento Sans"/>
                <a:sym typeface="Quattrocento Sans"/>
              </a:rPr>
              <a:t>clasificación </a:t>
            </a:r>
            <a:r>
              <a:rPr b="0" i="0" lang="es-AR" sz="2600" u="none" cap="none" strike="noStrike">
                <a:solidFill>
                  <a:srgbClr val="393939"/>
                </a:solidFill>
                <a:latin typeface="Quattrocento Sans"/>
                <a:ea typeface="Quattrocento Sans"/>
                <a:cs typeface="Quattrocento Sans"/>
                <a:sym typeface="Quattrocento Sans"/>
              </a:rPr>
              <a:t>y tenemos un punto cuya clase no conocemos se le asigna la misma clase que tienen mayoría entre los k-vecinos del punto. </a:t>
            </a:r>
            <a:endParaRPr b="0" i="0" sz="2600" u="none" cap="none" strike="noStrike">
              <a:solidFill>
                <a:srgbClr val="000000"/>
              </a:solidFill>
              <a:highlight>
                <a:srgbClr val="FFFFFF"/>
              </a:highlight>
              <a:latin typeface="Quattrocento Sans"/>
              <a:ea typeface="Quattrocento Sans"/>
              <a:cs typeface="Quattrocento Sans"/>
              <a:sym typeface="Quattrocento Sans"/>
            </a:endParaRPr>
          </a:p>
          <a:p>
            <a:pPr indent="-165100" lvl="0" marL="0" marR="0" rtl="0" algn="l">
              <a:lnSpc>
                <a:spcPct val="90000"/>
              </a:lnSpc>
              <a:spcBef>
                <a:spcPts val="0"/>
              </a:spcBef>
              <a:spcAft>
                <a:spcPts val="0"/>
              </a:spcAft>
              <a:buClr>
                <a:schemeClr val="accent1"/>
              </a:buClr>
              <a:buSzPts val="2600"/>
              <a:buFont typeface="Quattrocento Sans"/>
              <a:buChar char="&gt;"/>
            </a:pPr>
            <a:r>
              <a:rPr b="0" i="0" lang="es-AR" sz="2600" u="none" cap="none" strike="noStrike">
                <a:solidFill>
                  <a:srgbClr val="393939"/>
                </a:solidFill>
                <a:latin typeface="Quattrocento Sans"/>
                <a:ea typeface="Quattrocento Sans"/>
                <a:cs typeface="Quattrocento Sans"/>
                <a:sym typeface="Quattrocento Sans"/>
              </a:rPr>
              <a:t>Si nuestro problema es de </a:t>
            </a:r>
            <a:r>
              <a:rPr b="1" i="0" lang="es-AR" sz="2600" u="none" cap="none" strike="noStrike">
                <a:solidFill>
                  <a:srgbClr val="393939"/>
                </a:solidFill>
                <a:latin typeface="Quattrocento Sans"/>
                <a:ea typeface="Quattrocento Sans"/>
                <a:cs typeface="Quattrocento Sans"/>
                <a:sym typeface="Quattrocento Sans"/>
              </a:rPr>
              <a:t>regresión</a:t>
            </a:r>
            <a:r>
              <a:rPr b="0" i="0" lang="es-AR" sz="2600" u="none" cap="none" strike="noStrike">
                <a:solidFill>
                  <a:srgbClr val="393939"/>
                </a:solidFill>
                <a:latin typeface="Quattrocento Sans"/>
                <a:ea typeface="Quattrocento Sans"/>
                <a:cs typeface="Quattrocento Sans"/>
                <a:sym typeface="Quattrocento Sans"/>
              </a:rPr>
              <a:t> entonces podemos predecir para nuestro punto el promedio de los valores de los k-vecinos más cercanos.</a:t>
            </a:r>
            <a:endParaRPr b="0" i="0" sz="2600" u="none" cap="none" strike="noStrike">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0"/>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85" name="Google Shape;285;p20"/>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Árbol de decisión</a:t>
            </a:r>
            <a:endParaRPr b="0" i="0" sz="1733" u="none" cap="none" strike="noStrike">
              <a:solidFill>
                <a:srgbClr val="393939"/>
              </a:solidFill>
              <a:latin typeface="Quattrocento Sans"/>
              <a:ea typeface="Quattrocento Sans"/>
              <a:cs typeface="Quattrocento Sans"/>
              <a:sym typeface="Quattrocento Sans"/>
            </a:endParaRPr>
          </a:p>
        </p:txBody>
      </p:sp>
      <p:sp>
        <p:nvSpPr>
          <p:cNvPr id="286" name="Google Shape;286;p20"/>
          <p:cNvSpPr txBox="1"/>
          <p:nvPr/>
        </p:nvSpPr>
        <p:spPr>
          <a:xfrm>
            <a:off x="637950" y="1315175"/>
            <a:ext cx="4920000" cy="4492200"/>
          </a:xfrm>
          <a:prstGeom prst="rect">
            <a:avLst/>
          </a:prstGeom>
          <a:noFill/>
          <a:ln>
            <a:noFill/>
          </a:ln>
        </p:spPr>
        <p:txBody>
          <a:bodyPr anchorCtr="0" anchor="t" bIns="45700" lIns="91425" spcFirstLastPara="1" rIns="91425" wrap="square" tIns="45700">
            <a:noAutofit/>
          </a:bodyPr>
          <a:lstStyle/>
          <a:p>
            <a:pPr indent="-129540" lvl="0" marL="0" marR="0" rtl="0" algn="l">
              <a:lnSpc>
                <a:spcPct val="100000"/>
              </a:lnSpc>
              <a:spcBef>
                <a:spcPts val="0"/>
              </a:spcBef>
              <a:spcAft>
                <a:spcPts val="0"/>
              </a:spcAft>
              <a:buClr>
                <a:schemeClr val="accent1"/>
              </a:buClr>
              <a:buSzPts val="2040"/>
              <a:buFont typeface="Quattrocento Sans"/>
              <a:buChar char="&gt;"/>
            </a:pPr>
            <a:r>
              <a:rPr b="0" i="0" lang="es-AR" sz="2400" u="none" cap="none" strike="noStrike">
                <a:solidFill>
                  <a:schemeClr val="accent5"/>
                </a:solidFill>
                <a:latin typeface="Quattrocento Sans"/>
                <a:ea typeface="Quattrocento Sans"/>
                <a:cs typeface="Quattrocento Sans"/>
                <a:sym typeface="Quattrocento Sans"/>
              </a:rPr>
              <a:t>Dado un set de datos (que será la raíz de nuestro árbol) necesitamos saber cuál de sus atributos es el que tiene mayor “pureza”. Para esto calculamos la </a:t>
            </a:r>
            <a:r>
              <a:rPr b="1" i="0" lang="es-AR" sz="2400" u="none" cap="none" strike="noStrike">
                <a:solidFill>
                  <a:schemeClr val="accent5"/>
                </a:solidFill>
                <a:latin typeface="Quattrocento Sans"/>
                <a:ea typeface="Quattrocento Sans"/>
                <a:cs typeface="Quattrocento Sans"/>
                <a:sym typeface="Quattrocento Sans"/>
              </a:rPr>
              <a:t>entropía </a:t>
            </a:r>
            <a:r>
              <a:rPr b="0" i="0" lang="es-AR" sz="2400" u="none" cap="none" strike="noStrike">
                <a:solidFill>
                  <a:schemeClr val="accent5"/>
                </a:solidFill>
                <a:latin typeface="Quattrocento Sans"/>
                <a:ea typeface="Quattrocento Sans"/>
                <a:cs typeface="Quattrocento Sans"/>
                <a:sym typeface="Quattrocento Sans"/>
              </a:rPr>
              <a:t>del set de datos y de cada atributo.</a:t>
            </a:r>
            <a:endParaRPr b="0" i="0" sz="2400" u="none" cap="none" strike="noStrike">
              <a:solidFill>
                <a:schemeClr val="accent5"/>
              </a:solidFill>
              <a:latin typeface="Quattrocento Sans"/>
              <a:ea typeface="Quattrocento Sans"/>
              <a:cs typeface="Quattrocento Sans"/>
              <a:sym typeface="Quattrocento Sans"/>
            </a:endParaRPr>
          </a:p>
          <a:p>
            <a:pPr indent="-129540" lvl="0" marL="0" marR="0" rtl="0" algn="l">
              <a:lnSpc>
                <a:spcPct val="100000"/>
              </a:lnSpc>
              <a:spcBef>
                <a:spcPts val="0"/>
              </a:spcBef>
              <a:spcAft>
                <a:spcPts val="0"/>
              </a:spcAft>
              <a:buClr>
                <a:schemeClr val="accent1"/>
              </a:buClr>
              <a:buSzPts val="2040"/>
              <a:buFont typeface="Quattrocento Sans"/>
              <a:buChar char="&gt;"/>
            </a:pPr>
            <a:r>
              <a:rPr b="0" i="0" lang="es-AR" sz="2400" u="none" cap="none" strike="noStrike">
                <a:solidFill>
                  <a:schemeClr val="accent5"/>
                </a:solidFill>
                <a:latin typeface="Quattrocento Sans"/>
                <a:ea typeface="Quattrocento Sans"/>
                <a:cs typeface="Quattrocento Sans"/>
                <a:sym typeface="Quattrocento Sans"/>
              </a:rPr>
              <a:t>La </a:t>
            </a:r>
            <a:r>
              <a:rPr b="1" i="0" lang="es-AR" sz="2400" u="none" cap="none" strike="noStrike">
                <a:solidFill>
                  <a:schemeClr val="accent5"/>
                </a:solidFill>
                <a:latin typeface="Quattrocento Sans"/>
                <a:ea typeface="Quattrocento Sans"/>
                <a:cs typeface="Quattrocento Sans"/>
                <a:sym typeface="Quattrocento Sans"/>
              </a:rPr>
              <a:t>ganancia de información</a:t>
            </a:r>
            <a:r>
              <a:rPr b="0" i="0" lang="es-AR" sz="2400" u="none" cap="none" strike="noStrike">
                <a:solidFill>
                  <a:schemeClr val="accent5"/>
                </a:solidFill>
                <a:latin typeface="Quattrocento Sans"/>
                <a:ea typeface="Quattrocento Sans"/>
                <a:cs typeface="Quattrocento Sans"/>
                <a:sym typeface="Quattrocento Sans"/>
              </a:rPr>
              <a:t> de un atributo se calcula restando su entropía a la del set de datos..</a:t>
            </a:r>
            <a:endParaRPr b="0" i="0" sz="2400" u="none" cap="none" strike="noStrike">
              <a:solidFill>
                <a:schemeClr val="accent5"/>
              </a:solidFill>
              <a:latin typeface="Quattrocento Sans"/>
              <a:ea typeface="Quattrocento Sans"/>
              <a:cs typeface="Quattrocento Sans"/>
              <a:sym typeface="Quattrocento Sans"/>
            </a:endParaRPr>
          </a:p>
        </p:txBody>
      </p:sp>
      <p:pic>
        <p:nvPicPr>
          <p:cNvPr id="287" name="Google Shape;287;p20"/>
          <p:cNvPicPr preferRelativeResize="0"/>
          <p:nvPr/>
        </p:nvPicPr>
        <p:blipFill rotWithShape="1">
          <a:blip r:embed="rId3">
            <a:alphaModFix/>
          </a:blip>
          <a:srcRect b="0" l="0" r="0" t="0"/>
          <a:stretch/>
        </p:blipFill>
        <p:spPr>
          <a:xfrm>
            <a:off x="6151642" y="740815"/>
            <a:ext cx="5495925" cy="2600325"/>
          </a:xfrm>
          <a:prstGeom prst="rect">
            <a:avLst/>
          </a:prstGeom>
          <a:noFill/>
          <a:ln>
            <a:noFill/>
          </a:ln>
        </p:spPr>
      </p:pic>
      <p:pic>
        <p:nvPicPr>
          <p:cNvPr id="288" name="Google Shape;288;p20"/>
          <p:cNvPicPr preferRelativeResize="0"/>
          <p:nvPr/>
        </p:nvPicPr>
        <p:blipFill rotWithShape="1">
          <a:blip r:embed="rId4">
            <a:alphaModFix/>
          </a:blip>
          <a:srcRect b="0" l="0" r="0" t="0"/>
          <a:stretch/>
        </p:blipFill>
        <p:spPr>
          <a:xfrm>
            <a:off x="5746838" y="3497300"/>
            <a:ext cx="6305550" cy="466725"/>
          </a:xfrm>
          <a:prstGeom prst="rect">
            <a:avLst/>
          </a:prstGeom>
          <a:noFill/>
          <a:ln>
            <a:noFill/>
          </a:ln>
        </p:spPr>
      </p:pic>
      <p:pic>
        <p:nvPicPr>
          <p:cNvPr id="289" name="Google Shape;289;p20"/>
          <p:cNvPicPr preferRelativeResize="0"/>
          <p:nvPr/>
        </p:nvPicPr>
        <p:blipFill rotWithShape="1">
          <a:blip r:embed="rId5">
            <a:alphaModFix/>
          </a:blip>
          <a:srcRect b="0" l="0" r="0" t="0"/>
          <a:stretch/>
        </p:blipFill>
        <p:spPr>
          <a:xfrm>
            <a:off x="6095988" y="4120175"/>
            <a:ext cx="5953125" cy="1495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927"/>
              <a:buFont typeface="Quattrocento Sans"/>
              <a:buNone/>
            </a:pPr>
            <a:r>
              <a:rPr b="1" i="0" lang="es-AR" sz="2267" u="none" cap="none" strike="noStrike">
                <a:solidFill>
                  <a:schemeClr val="accent1"/>
                </a:solidFill>
                <a:latin typeface="Quattrocento Sans"/>
                <a:ea typeface="Quattrocento Sans"/>
                <a:cs typeface="Quattrocento Sans"/>
                <a:sym typeface="Quattrocento Sans"/>
              </a:rPr>
              <a:t>Agenda</a:t>
            </a:r>
            <a:endParaRPr b="1" i="0" sz="2267" u="none" cap="none" strike="noStrike">
              <a:solidFill>
                <a:schemeClr val="accent1"/>
              </a:solidFill>
              <a:latin typeface="Quattrocento Sans"/>
              <a:ea typeface="Quattrocento Sans"/>
              <a:cs typeface="Quattrocento Sans"/>
              <a:sym typeface="Quattrocento Sans"/>
            </a:endParaRPr>
          </a:p>
        </p:txBody>
      </p:sp>
      <p:sp>
        <p:nvSpPr>
          <p:cNvPr id="141" name="Google Shape;141;p2"/>
          <p:cNvSpPr txBox="1"/>
          <p:nvPr/>
        </p:nvSpPr>
        <p:spPr>
          <a:xfrm>
            <a:off x="637952" y="914400"/>
            <a:ext cx="10897555" cy="4876800"/>
          </a:xfrm>
          <a:prstGeom prst="rect">
            <a:avLst/>
          </a:prstGeom>
          <a:noFill/>
          <a:ln>
            <a:noFill/>
          </a:ln>
        </p:spPr>
        <p:txBody>
          <a:bodyPr anchorCtr="0" anchor="t" bIns="45700" lIns="91425" spcFirstLastPara="1" rIns="91425" wrap="square" tIns="45700">
            <a:noAutofit/>
          </a:bodyPr>
          <a:lstStyle/>
          <a:p>
            <a:pPr indent="-179768" lvl="0" marL="0" rtl="0" algn="l">
              <a:lnSpc>
                <a:spcPct val="80000"/>
              </a:lnSpc>
              <a:spcBef>
                <a:spcPts val="0"/>
              </a:spcBef>
              <a:spcAft>
                <a:spcPts val="0"/>
              </a:spcAft>
              <a:buClr>
                <a:schemeClr val="accent1"/>
              </a:buClr>
              <a:buSzPts val="2831"/>
              <a:buFont typeface="Quattrocento Sans"/>
              <a:buChar char="&gt;"/>
            </a:pPr>
            <a:r>
              <a:rPr lang="es-AR" sz="2960">
                <a:solidFill>
                  <a:schemeClr val="accent5"/>
                </a:solidFill>
                <a:latin typeface="Quattrocento Sans"/>
                <a:ea typeface="Quattrocento Sans"/>
                <a:cs typeface="Quattrocento Sans"/>
                <a:sym typeface="Quattrocento Sans"/>
              </a:rPr>
              <a:t>Clase 1 – Análisis exploratorio de datos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Introducción a machine learning</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Consultas y manipulación de datos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Visualizaciones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Preparación de los datos</a:t>
            </a:r>
            <a:endParaRPr/>
          </a:p>
          <a:p>
            <a:pPr indent="-159766" lvl="2" marL="0" rtl="0" algn="l">
              <a:lnSpc>
                <a:spcPct val="80000"/>
              </a:lnSpc>
              <a:spcBef>
                <a:spcPts val="933"/>
              </a:spcBef>
              <a:spcAft>
                <a:spcPts val="0"/>
              </a:spcAft>
              <a:buClr>
                <a:schemeClr val="accent1"/>
              </a:buClr>
              <a:buSzPts val="2516"/>
              <a:buChar char="•"/>
            </a:pPr>
            <a:r>
              <a:rPr lang="es-AR" sz="2960">
                <a:solidFill>
                  <a:schemeClr val="accent5"/>
                </a:solidFill>
                <a:latin typeface="Quattrocento Sans"/>
                <a:ea typeface="Quattrocento Sans"/>
                <a:cs typeface="Quattrocento Sans"/>
                <a:sym typeface="Quattrocento Sans"/>
              </a:rPr>
              <a:t>Clase 2 – Algoritmos de Machine Learning</a:t>
            </a:r>
            <a:endParaRPr sz="296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Entrenar, validar, evaluar</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Clasificación y regresión. Ensambles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Sistemas de recomendación</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Clustering</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220">
              <a:solidFill>
                <a:schemeClr val="accent5"/>
              </a:solidFill>
              <a:latin typeface="Quattrocento Sans"/>
              <a:ea typeface="Quattrocento Sans"/>
              <a:cs typeface="Quattrocento Sans"/>
              <a:sym typeface="Quattrocento Sans"/>
            </a:endParaRPr>
          </a:p>
          <a:p>
            <a:pPr indent="139795" lvl="0" marL="0" rtl="0" algn="l">
              <a:lnSpc>
                <a:spcPct val="80000"/>
              </a:lnSpc>
              <a:spcBef>
                <a:spcPts val="933"/>
              </a:spcBef>
              <a:spcAft>
                <a:spcPts val="0"/>
              </a:spcAft>
              <a:buClr>
                <a:schemeClr val="accent1"/>
              </a:buClr>
              <a:buSzPts val="2202"/>
              <a:buFont typeface="Quattrocento Sans"/>
              <a:buNone/>
            </a:pPr>
            <a:r>
              <a:t/>
            </a:r>
            <a:endParaRPr sz="2590">
              <a:solidFill>
                <a:schemeClr val="accent5"/>
              </a:solidFill>
              <a:latin typeface="Quattrocento Sans"/>
              <a:ea typeface="Quattrocento Sans"/>
              <a:cs typeface="Quattrocento Sans"/>
              <a:sym typeface="Quattrocento Sans"/>
            </a:endParaRPr>
          </a:p>
          <a:p>
            <a:pPr indent="139795" lvl="0" marL="0" marR="0" rtl="0" algn="l">
              <a:lnSpc>
                <a:spcPct val="80000"/>
              </a:lnSpc>
              <a:spcBef>
                <a:spcPts val="933"/>
              </a:spcBef>
              <a:spcAft>
                <a:spcPts val="0"/>
              </a:spcAft>
              <a:buClr>
                <a:schemeClr val="accent1"/>
              </a:buClr>
              <a:buSzPts val="2202"/>
              <a:buFont typeface="Quattrocento Sans"/>
              <a:buNone/>
            </a:pPr>
            <a:r>
              <a:t/>
            </a:r>
            <a:endParaRPr sz="3330">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1"/>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296" name="Google Shape;296;p21"/>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Árbol de decisión</a:t>
            </a:r>
            <a:endParaRPr b="0" i="0" sz="1733" u="none" cap="none" strike="noStrike">
              <a:solidFill>
                <a:srgbClr val="393939"/>
              </a:solidFill>
              <a:latin typeface="Quattrocento Sans"/>
              <a:ea typeface="Quattrocento Sans"/>
              <a:cs typeface="Quattrocento Sans"/>
              <a:sym typeface="Quattrocento Sans"/>
            </a:endParaRPr>
          </a:p>
        </p:txBody>
      </p:sp>
      <p:sp>
        <p:nvSpPr>
          <p:cNvPr id="297" name="Google Shape;297;p21"/>
          <p:cNvSpPr txBox="1"/>
          <p:nvPr/>
        </p:nvSpPr>
        <p:spPr>
          <a:xfrm>
            <a:off x="529075" y="1449850"/>
            <a:ext cx="5882700" cy="3024300"/>
          </a:xfrm>
          <a:prstGeom prst="rect">
            <a:avLst/>
          </a:prstGeom>
          <a:noFill/>
          <a:ln>
            <a:noFill/>
          </a:ln>
        </p:spPr>
        <p:txBody>
          <a:bodyPr anchorCtr="0" anchor="t" bIns="45700" lIns="91425" spcFirstLastPara="1" rIns="91425" wrap="square" tIns="45700">
            <a:noAutofit/>
          </a:bodyPr>
          <a:lstStyle/>
          <a:p>
            <a:pPr indent="-152400" lvl="0" marL="0" marR="0" rtl="0" algn="l">
              <a:lnSpc>
                <a:spcPct val="100000"/>
              </a:lnSpc>
              <a:spcBef>
                <a:spcPts val="0"/>
              </a:spcBef>
              <a:spcAft>
                <a:spcPts val="0"/>
              </a:spcAft>
              <a:buClr>
                <a:schemeClr val="accent1"/>
              </a:buClr>
              <a:buSzPts val="2400"/>
              <a:buFont typeface="Quattrocento Sans"/>
              <a:buChar char="&gt;"/>
            </a:pPr>
            <a:r>
              <a:rPr b="0" i="0" lang="es-AR" sz="2400" u="none" cap="none" strike="noStrike">
                <a:solidFill>
                  <a:schemeClr val="accent5"/>
                </a:solidFill>
                <a:latin typeface="Quattrocento Sans"/>
                <a:ea typeface="Quattrocento Sans"/>
                <a:cs typeface="Quattrocento Sans"/>
                <a:sym typeface="Quattrocento Sans"/>
              </a:rPr>
              <a:t>Dividimos el set de datos usando el atributo que nos da mayor ganancia de información.</a:t>
            </a:r>
            <a:endParaRPr b="0" i="0" sz="2400" u="none" cap="none" strike="noStrike">
              <a:solidFill>
                <a:schemeClr val="accent5"/>
              </a:solidFill>
              <a:latin typeface="Quattrocento Sans"/>
              <a:ea typeface="Quattrocento Sans"/>
              <a:cs typeface="Quattrocento Sans"/>
              <a:sym typeface="Quattrocento Sans"/>
            </a:endParaRPr>
          </a:p>
          <a:p>
            <a:pPr indent="-152400" lvl="0" marL="0" marR="0" rtl="0" algn="l">
              <a:lnSpc>
                <a:spcPct val="100000"/>
              </a:lnSpc>
              <a:spcBef>
                <a:spcPts val="0"/>
              </a:spcBef>
              <a:spcAft>
                <a:spcPts val="0"/>
              </a:spcAft>
              <a:buClr>
                <a:schemeClr val="accent1"/>
              </a:buClr>
              <a:buSzPts val="2400"/>
              <a:buFont typeface="Quattrocento Sans"/>
              <a:buChar char="&gt;"/>
            </a:pPr>
            <a:r>
              <a:rPr b="0" i="0" lang="es-AR" sz="2400" u="none" cap="none" strike="noStrike">
                <a:solidFill>
                  <a:schemeClr val="accent5"/>
                </a:solidFill>
                <a:latin typeface="Quattrocento Sans"/>
                <a:ea typeface="Quattrocento Sans"/>
                <a:cs typeface="Quattrocento Sans"/>
                <a:sym typeface="Quattrocento Sans"/>
              </a:rPr>
              <a:t>Repetimos el proceso recursivamente hasta const</a:t>
            </a:r>
            <a:r>
              <a:rPr b="0" i="0" lang="es-AR" sz="2400" u="none" cap="none" strike="noStrike">
                <a:solidFill>
                  <a:srgbClr val="3A3A3A"/>
                </a:solidFill>
                <a:latin typeface="Quattrocento Sans"/>
                <a:ea typeface="Quattrocento Sans"/>
                <a:cs typeface="Quattrocento Sans"/>
                <a:sym typeface="Quattrocento Sans"/>
              </a:rPr>
              <a:t>ruir el árbol final</a:t>
            </a:r>
            <a:r>
              <a:rPr b="0" i="0" lang="es-AR" sz="2400" u="none" cap="none" strike="noStrike">
                <a:solidFill>
                  <a:schemeClr val="accent5"/>
                </a:solidFill>
                <a:latin typeface="Quattrocento Sans"/>
                <a:ea typeface="Quattrocento Sans"/>
                <a:cs typeface="Quattrocento Sans"/>
                <a:sym typeface="Quattrocento Sans"/>
              </a:rPr>
              <a:t>.</a:t>
            </a:r>
            <a:endParaRPr b="0" i="0" sz="2400" u="none" cap="none" strike="noStrike">
              <a:solidFill>
                <a:schemeClr val="accent5"/>
              </a:solidFill>
              <a:latin typeface="Quattrocento Sans"/>
              <a:ea typeface="Quattrocento Sans"/>
              <a:cs typeface="Quattrocento Sans"/>
              <a:sym typeface="Quattrocento Sans"/>
            </a:endParaRPr>
          </a:p>
          <a:p>
            <a:pPr indent="-152400" lvl="0" marL="0" marR="0" rtl="0" algn="l">
              <a:lnSpc>
                <a:spcPct val="100000"/>
              </a:lnSpc>
              <a:spcBef>
                <a:spcPts val="0"/>
              </a:spcBef>
              <a:spcAft>
                <a:spcPts val="0"/>
              </a:spcAft>
              <a:buClr>
                <a:schemeClr val="accent1"/>
              </a:buClr>
              <a:buSzPts val="2400"/>
              <a:buFont typeface="Quattrocento Sans"/>
              <a:buChar char="&gt;"/>
            </a:pPr>
            <a:r>
              <a:rPr b="0" i="0" lang="es-AR" sz="2400" u="none" cap="none" strike="noStrike">
                <a:solidFill>
                  <a:schemeClr val="accent5"/>
                </a:solidFill>
                <a:latin typeface="Quattrocento Sans"/>
                <a:ea typeface="Quattrocento Sans"/>
                <a:cs typeface="Quattrocento Sans"/>
                <a:sym typeface="Quattrocento Sans"/>
              </a:rPr>
              <a:t>A</a:t>
            </a:r>
            <a:r>
              <a:rPr b="0" i="0" lang="es-AR" sz="2400" u="none" cap="none" strike="noStrike">
                <a:solidFill>
                  <a:srgbClr val="3A3A3A"/>
                </a:solidFill>
                <a:latin typeface="Quattrocento Sans"/>
                <a:ea typeface="Quattrocento Sans"/>
                <a:cs typeface="Quattrocento Sans"/>
                <a:sym typeface="Quattrocento Sans"/>
              </a:rPr>
              <a:t>lgoritmos de scikit-learn: </a:t>
            </a:r>
            <a:r>
              <a:rPr b="0" i="1" lang="es-AR" sz="2400" u="none" cap="none" strike="noStrike">
                <a:solidFill>
                  <a:srgbClr val="3A3A3A"/>
                </a:solidFill>
                <a:latin typeface="Quattrocento Sans"/>
                <a:ea typeface="Quattrocento Sans"/>
                <a:cs typeface="Quattrocento Sans"/>
                <a:sym typeface="Quattrocento Sans"/>
              </a:rPr>
              <a:t>DecisionTreeClassifier </a:t>
            </a:r>
            <a:r>
              <a:rPr b="0" i="0" lang="es-AR" sz="2400" u="none" cap="none" strike="noStrike">
                <a:solidFill>
                  <a:srgbClr val="3A3A3A"/>
                </a:solidFill>
                <a:latin typeface="Quattrocento Sans"/>
                <a:ea typeface="Quattrocento Sans"/>
                <a:cs typeface="Quattrocento Sans"/>
                <a:sym typeface="Quattrocento Sans"/>
              </a:rPr>
              <a:t>y </a:t>
            </a:r>
            <a:r>
              <a:rPr b="0" i="1" lang="es-AR" sz="2400" u="none" cap="none" strike="noStrike">
                <a:solidFill>
                  <a:srgbClr val="3A3A3A"/>
                </a:solidFill>
                <a:latin typeface="Quattrocento Sans"/>
                <a:ea typeface="Quattrocento Sans"/>
                <a:cs typeface="Quattrocento Sans"/>
                <a:sym typeface="Quattrocento Sans"/>
              </a:rPr>
              <a:t>DecisionTreeRegressor</a:t>
            </a:r>
            <a:endParaRPr b="0" i="0" sz="2400" u="none" cap="none" strike="noStrike">
              <a:solidFill>
                <a:schemeClr val="accent5"/>
              </a:solidFill>
              <a:latin typeface="Quattrocento Sans"/>
              <a:ea typeface="Quattrocento Sans"/>
              <a:cs typeface="Quattrocento Sans"/>
              <a:sym typeface="Quattrocento Sans"/>
            </a:endParaRPr>
          </a:p>
        </p:txBody>
      </p:sp>
      <p:pic>
        <p:nvPicPr>
          <p:cNvPr id="298" name="Google Shape;298;p21"/>
          <p:cNvPicPr preferRelativeResize="0"/>
          <p:nvPr/>
        </p:nvPicPr>
        <p:blipFill>
          <a:blip r:embed="rId3">
            <a:alphaModFix/>
          </a:blip>
          <a:stretch>
            <a:fillRect/>
          </a:stretch>
        </p:blipFill>
        <p:spPr>
          <a:xfrm>
            <a:off x="5777923" y="1324350"/>
            <a:ext cx="6174727" cy="3467975"/>
          </a:xfrm>
          <a:prstGeom prst="rect">
            <a:avLst/>
          </a:prstGeom>
          <a:noFill/>
          <a:ln>
            <a:noFill/>
          </a:ln>
        </p:spPr>
      </p:pic>
      <p:sp>
        <p:nvSpPr>
          <p:cNvPr id="299" name="Google Shape;299;p21"/>
          <p:cNvSpPr txBox="1"/>
          <p:nvPr/>
        </p:nvSpPr>
        <p:spPr>
          <a:xfrm>
            <a:off x="681475" y="4792325"/>
            <a:ext cx="10935900" cy="1471500"/>
          </a:xfrm>
          <a:prstGeom prst="rect">
            <a:avLst/>
          </a:prstGeom>
          <a:noFill/>
          <a:ln>
            <a:noFill/>
          </a:ln>
        </p:spPr>
        <p:txBody>
          <a:bodyPr anchorCtr="0" anchor="t" bIns="45700" lIns="91425" spcFirstLastPara="1" rIns="91425" wrap="square" tIns="45700">
            <a:noAutofit/>
          </a:bodyPr>
          <a:lstStyle/>
          <a:p>
            <a:pPr indent="-139700" lvl="0" marL="0" marR="0" rtl="0" algn="l">
              <a:lnSpc>
                <a:spcPct val="100000"/>
              </a:lnSpc>
              <a:spcBef>
                <a:spcPts val="0"/>
              </a:spcBef>
              <a:spcAft>
                <a:spcPts val="0"/>
              </a:spcAft>
              <a:buClr>
                <a:schemeClr val="accent1"/>
              </a:buClr>
              <a:buSzPts val="2200"/>
              <a:buFont typeface="Quattrocento Sans"/>
              <a:buChar char="&gt;"/>
            </a:pPr>
            <a:r>
              <a:rPr b="0" i="0" lang="es-AR" sz="2200" u="none" cap="none" strike="noStrike">
                <a:solidFill>
                  <a:schemeClr val="accent5"/>
                </a:solidFill>
                <a:latin typeface="Quattrocento Sans"/>
                <a:ea typeface="Quattrocento Sans"/>
                <a:cs typeface="Quattrocento Sans"/>
                <a:sym typeface="Quattrocento Sans"/>
              </a:rPr>
              <a:t>Hiperparámetros: </a:t>
            </a:r>
            <a:endParaRPr b="0" i="0" sz="2200" u="none" cap="none" strike="noStrike">
              <a:solidFill>
                <a:schemeClr val="accent5"/>
              </a:solidFill>
              <a:latin typeface="Quattrocento Sans"/>
              <a:ea typeface="Quattrocento Sans"/>
              <a:cs typeface="Quattrocento Sans"/>
              <a:sym typeface="Quattrocento Sans"/>
            </a:endParaRPr>
          </a:p>
          <a:p>
            <a:pPr indent="-368300" lvl="1" marL="914400" marR="0" rtl="0" algn="l">
              <a:lnSpc>
                <a:spcPct val="90000"/>
              </a:lnSpc>
              <a:spcBef>
                <a:spcPts val="0"/>
              </a:spcBef>
              <a:spcAft>
                <a:spcPts val="0"/>
              </a:spcAft>
              <a:buClr>
                <a:schemeClr val="accent5"/>
              </a:buClr>
              <a:buSzPts val="2200"/>
              <a:buFont typeface="Quattrocento Sans"/>
              <a:buChar char="○"/>
            </a:pPr>
            <a:r>
              <a:rPr b="1" i="0" lang="es-AR" sz="2200" u="none" cap="none" strike="noStrike">
                <a:solidFill>
                  <a:schemeClr val="accent5"/>
                </a:solidFill>
                <a:latin typeface="Quattrocento Sans"/>
                <a:ea typeface="Quattrocento Sans"/>
                <a:cs typeface="Quattrocento Sans"/>
                <a:sym typeface="Quattrocento Sans"/>
              </a:rPr>
              <a:t>minimum_sample_split</a:t>
            </a:r>
            <a:r>
              <a:rPr b="0" i="0" lang="es-AR" sz="2200" u="none" cap="none" strike="noStrike">
                <a:solidFill>
                  <a:schemeClr val="accent5"/>
                </a:solidFill>
                <a:latin typeface="Quattrocento Sans"/>
                <a:ea typeface="Quattrocento Sans"/>
                <a:cs typeface="Quattrocento Sans"/>
                <a:sym typeface="Quattrocento Sans"/>
              </a:rPr>
              <a:t>: el clasificador deja de dividir si el número de ítems en el set de datos es menor a la cantidad especificada.</a:t>
            </a:r>
            <a:endParaRPr b="0" i="0" sz="2200" u="none" cap="none" strike="noStrike">
              <a:solidFill>
                <a:schemeClr val="accent5"/>
              </a:solidFill>
              <a:latin typeface="Quattrocento Sans"/>
              <a:ea typeface="Quattrocento Sans"/>
              <a:cs typeface="Quattrocento Sans"/>
              <a:sym typeface="Quattrocento Sans"/>
            </a:endParaRPr>
          </a:p>
          <a:p>
            <a:pPr indent="-368300" lvl="1" marL="914400" marR="0" rtl="0" algn="l">
              <a:lnSpc>
                <a:spcPct val="90000"/>
              </a:lnSpc>
              <a:spcBef>
                <a:spcPts val="0"/>
              </a:spcBef>
              <a:spcAft>
                <a:spcPts val="0"/>
              </a:spcAft>
              <a:buClr>
                <a:schemeClr val="accent5"/>
              </a:buClr>
              <a:buSzPts val="2200"/>
              <a:buFont typeface="Quattrocento Sans"/>
              <a:buChar char="○"/>
            </a:pPr>
            <a:r>
              <a:rPr b="1" i="0" lang="es-AR" sz="2200" u="none" cap="none" strike="noStrike">
                <a:solidFill>
                  <a:schemeClr val="accent5"/>
                </a:solidFill>
                <a:latin typeface="Quattrocento Sans"/>
                <a:ea typeface="Quattrocento Sans"/>
                <a:cs typeface="Quattrocento Sans"/>
                <a:sym typeface="Quattrocento Sans"/>
              </a:rPr>
              <a:t>criterion</a:t>
            </a:r>
            <a:r>
              <a:rPr b="0" i="0" lang="es-AR" sz="2200" u="none" cap="none" strike="noStrike">
                <a:solidFill>
                  <a:schemeClr val="accent5"/>
                </a:solidFill>
                <a:latin typeface="Quattrocento Sans"/>
                <a:ea typeface="Quattrocento Sans"/>
                <a:cs typeface="Quattrocento Sans"/>
                <a:sym typeface="Quattrocento Sans"/>
              </a:rPr>
              <a:t>: entropía o gini</a:t>
            </a:r>
            <a:endParaRPr b="0" i="0" sz="2200" u="none" cap="none" strike="noStrike">
              <a:solidFill>
                <a:schemeClr val="accent5"/>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2"/>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06" name="Google Shape;306;p22"/>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Ensambles: </a:t>
            </a:r>
            <a:r>
              <a:rPr lang="es-AR"/>
              <a:t>la unión hace la fuerza</a:t>
            </a:r>
            <a:endParaRPr b="0" i="0" sz="1733" u="none" cap="none" strike="noStrike">
              <a:solidFill>
                <a:srgbClr val="393939"/>
              </a:solidFill>
              <a:latin typeface="Quattrocento Sans"/>
              <a:ea typeface="Quattrocento Sans"/>
              <a:cs typeface="Quattrocento Sans"/>
              <a:sym typeface="Quattrocento Sans"/>
            </a:endParaRPr>
          </a:p>
        </p:txBody>
      </p:sp>
      <p:sp>
        <p:nvSpPr>
          <p:cNvPr id="307" name="Google Shape;307;p22"/>
          <p:cNvSpPr txBox="1"/>
          <p:nvPr/>
        </p:nvSpPr>
        <p:spPr>
          <a:xfrm>
            <a:off x="637950" y="1315175"/>
            <a:ext cx="10668000" cy="1073100"/>
          </a:xfrm>
          <a:prstGeom prst="rect">
            <a:avLst/>
          </a:prstGeom>
          <a:noFill/>
          <a:ln>
            <a:noFill/>
          </a:ln>
        </p:spPr>
        <p:txBody>
          <a:bodyPr anchorCtr="0" anchor="t" bIns="45700" lIns="91425" spcFirstLastPara="1" rIns="91425" wrap="square" tIns="45700">
            <a:noAutofit/>
          </a:bodyPr>
          <a:lstStyle/>
          <a:p>
            <a:pPr indent="-2538" lvl="0" marL="2538" marR="0" rtl="0" algn="l">
              <a:lnSpc>
                <a:spcPct val="90000"/>
              </a:lnSpc>
              <a:spcBef>
                <a:spcPts val="0"/>
              </a:spcBef>
              <a:spcAft>
                <a:spcPts val="0"/>
              </a:spcAft>
              <a:buClr>
                <a:schemeClr val="accent1"/>
              </a:buClr>
              <a:buSzPts val="2000"/>
              <a:buFont typeface="Quattrocento Sans"/>
              <a:buChar char="&gt;"/>
            </a:pPr>
            <a:r>
              <a:rPr b="1" i="0" lang="es-AR" sz="2000" u="none" cap="none" strike="noStrike">
                <a:solidFill>
                  <a:schemeClr val="accent5"/>
                </a:solidFill>
                <a:latin typeface="Quattrocento Sans"/>
                <a:ea typeface="Quattrocento Sans"/>
                <a:cs typeface="Quattrocento Sans"/>
                <a:sym typeface="Quattrocento Sans"/>
              </a:rPr>
              <a:t>Bootstrapping</a:t>
            </a:r>
            <a:r>
              <a:rPr b="0" i="0" lang="es-AR" sz="2000" u="none" cap="none" strike="noStrike">
                <a:solidFill>
                  <a:schemeClr val="accent5"/>
                </a:solidFill>
                <a:latin typeface="Quattrocento Sans"/>
                <a:ea typeface="Quattrocento Sans"/>
                <a:cs typeface="Quattrocento Sans"/>
                <a:sym typeface="Quattrocento Sans"/>
              </a:rPr>
              <a:t> consiste en tomar una muestra del set de entrenamiento del mismo tamaño que el set de entrenamiento pero con </a:t>
            </a:r>
            <a:r>
              <a:rPr b="0" i="1" lang="es-AR" sz="2000" u="none" cap="none" strike="noStrike">
                <a:solidFill>
                  <a:schemeClr val="accent5"/>
                </a:solidFill>
                <a:latin typeface="Quattrocento Sans"/>
                <a:ea typeface="Quattrocento Sans"/>
                <a:cs typeface="Quattrocento Sans"/>
                <a:sym typeface="Quattrocento Sans"/>
              </a:rPr>
              <a:t>reemplazo</a:t>
            </a:r>
            <a:r>
              <a:rPr b="0" i="0" lang="es-AR" sz="2000" u="none" cap="none" strike="noStrike">
                <a:solidFill>
                  <a:schemeClr val="accent5"/>
                </a:solidFill>
                <a:latin typeface="Quattrocento Sans"/>
                <a:ea typeface="Quattrocento Sans"/>
                <a:cs typeface="Quattrocento Sans"/>
                <a:sym typeface="Quattrocento Sans"/>
              </a:rPr>
              <a:t> (es decir, algunos valores se repetirán y otros no entrarán a la muestra).</a:t>
            </a:r>
            <a:endParaRPr b="0" i="0" sz="2000" u="none" cap="none" strike="noStrike">
              <a:solidFill>
                <a:srgbClr val="393939"/>
              </a:solidFill>
              <a:latin typeface="Quattrocento Sans"/>
              <a:ea typeface="Quattrocento Sans"/>
              <a:cs typeface="Quattrocento Sans"/>
              <a:sym typeface="Quattrocento Sans"/>
            </a:endParaRPr>
          </a:p>
        </p:txBody>
      </p:sp>
      <p:pic>
        <p:nvPicPr>
          <p:cNvPr id="308" name="Google Shape;308;p22"/>
          <p:cNvPicPr preferRelativeResize="0"/>
          <p:nvPr/>
        </p:nvPicPr>
        <p:blipFill>
          <a:blip r:embed="rId3">
            <a:alphaModFix/>
          </a:blip>
          <a:stretch>
            <a:fillRect/>
          </a:stretch>
        </p:blipFill>
        <p:spPr>
          <a:xfrm>
            <a:off x="1050750" y="2243850"/>
            <a:ext cx="8962374" cy="4098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g63cfa8f845_1_1"/>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15" name="Google Shape;315;g63cfa8f845_1_1"/>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Ensambles: </a:t>
            </a:r>
            <a:r>
              <a:rPr lang="es-AR"/>
              <a:t>la unión hace la fuerza</a:t>
            </a:r>
            <a:endParaRPr b="0" i="0" sz="1733" u="none" cap="none" strike="noStrike">
              <a:solidFill>
                <a:srgbClr val="393939"/>
              </a:solidFill>
              <a:latin typeface="Quattrocento Sans"/>
              <a:ea typeface="Quattrocento Sans"/>
              <a:cs typeface="Quattrocento Sans"/>
              <a:sym typeface="Quattrocento Sans"/>
            </a:endParaRPr>
          </a:p>
        </p:txBody>
      </p:sp>
      <p:sp>
        <p:nvSpPr>
          <p:cNvPr id="316" name="Google Shape;316;g63cfa8f845_1_1"/>
          <p:cNvSpPr txBox="1"/>
          <p:nvPr/>
        </p:nvSpPr>
        <p:spPr>
          <a:xfrm>
            <a:off x="637950" y="1315175"/>
            <a:ext cx="4861500" cy="4780800"/>
          </a:xfrm>
          <a:prstGeom prst="rect">
            <a:avLst/>
          </a:prstGeom>
          <a:noFill/>
          <a:ln>
            <a:noFill/>
          </a:ln>
        </p:spPr>
        <p:txBody>
          <a:bodyPr anchorCtr="0" anchor="t" bIns="45700" lIns="91425" spcFirstLastPara="1" rIns="91425" wrap="square" tIns="45700">
            <a:noAutofit/>
          </a:bodyPr>
          <a:lstStyle/>
          <a:p>
            <a:pPr indent="-27938" lvl="0" marL="2538" marR="0" rtl="0" algn="l">
              <a:lnSpc>
                <a:spcPct val="90000"/>
              </a:lnSpc>
              <a:spcBef>
                <a:spcPts val="0"/>
              </a:spcBef>
              <a:spcAft>
                <a:spcPts val="0"/>
              </a:spcAft>
              <a:buClr>
                <a:schemeClr val="accent1"/>
              </a:buClr>
              <a:buSzPts val="2400"/>
              <a:buFont typeface="Quattrocento Sans"/>
              <a:buChar char="&gt;"/>
            </a:pPr>
            <a:r>
              <a:rPr b="1" i="0" lang="es-AR" sz="2400" u="none" cap="none" strike="noStrike">
                <a:solidFill>
                  <a:schemeClr val="accent5"/>
                </a:solidFill>
                <a:latin typeface="Quattrocento Sans"/>
                <a:ea typeface="Quattrocento Sans"/>
                <a:cs typeface="Quattrocento Sans"/>
                <a:sym typeface="Quattrocento Sans"/>
              </a:rPr>
              <a:t>Bagging</a:t>
            </a:r>
            <a:r>
              <a:rPr b="0" i="1" lang="es-AR" sz="2400" u="none" cap="none" strike="noStrike">
                <a:solidFill>
                  <a:schemeClr val="accent5"/>
                </a:solidFill>
                <a:latin typeface="Quattrocento Sans"/>
                <a:ea typeface="Quattrocento Sans"/>
                <a:cs typeface="Quattrocento Sans"/>
                <a:sym typeface="Quattrocento Sans"/>
              </a:rPr>
              <a:t> </a:t>
            </a:r>
            <a:r>
              <a:rPr b="0" i="0" lang="es-AR" sz="2400" u="none" cap="none" strike="noStrike">
                <a:solidFill>
                  <a:schemeClr val="accent5"/>
                </a:solidFill>
                <a:latin typeface="Quattrocento Sans"/>
                <a:ea typeface="Quattrocento Sans"/>
                <a:cs typeface="Quattrocento Sans"/>
                <a:sym typeface="Quattrocento Sans"/>
              </a:rPr>
              <a:t>en general implica aplicar el mismo clasificador n veces y luego promediar sus resultados para el resultado final.</a:t>
            </a:r>
            <a:endParaRPr b="0" i="0" sz="2400" u="none" cap="none" strike="noStrike">
              <a:solidFill>
                <a:srgbClr val="393939"/>
              </a:solidFill>
              <a:latin typeface="Quattrocento Sans"/>
              <a:ea typeface="Quattrocento Sans"/>
              <a:cs typeface="Quattrocento Sans"/>
              <a:sym typeface="Quattrocento Sans"/>
            </a:endParaRPr>
          </a:p>
        </p:txBody>
      </p:sp>
      <p:pic>
        <p:nvPicPr>
          <p:cNvPr id="317" name="Google Shape;317;g63cfa8f845_1_1"/>
          <p:cNvPicPr preferRelativeResize="0"/>
          <p:nvPr/>
        </p:nvPicPr>
        <p:blipFill>
          <a:blip r:embed="rId3">
            <a:alphaModFix/>
          </a:blip>
          <a:stretch>
            <a:fillRect/>
          </a:stretch>
        </p:blipFill>
        <p:spPr>
          <a:xfrm>
            <a:off x="6856925" y="933725"/>
            <a:ext cx="4166810" cy="4680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g63cfa8f845_1_10"/>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24" name="Google Shape;324;g63cfa8f845_1_10"/>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Ensambles: </a:t>
            </a:r>
            <a:r>
              <a:rPr lang="es-AR"/>
              <a:t>la unión hace la fuerza</a:t>
            </a:r>
            <a:endParaRPr b="0" i="0" sz="1733" u="none" cap="none" strike="noStrike">
              <a:solidFill>
                <a:srgbClr val="393939"/>
              </a:solidFill>
              <a:latin typeface="Quattrocento Sans"/>
              <a:ea typeface="Quattrocento Sans"/>
              <a:cs typeface="Quattrocento Sans"/>
              <a:sym typeface="Quattrocento Sans"/>
            </a:endParaRPr>
          </a:p>
        </p:txBody>
      </p:sp>
      <p:sp>
        <p:nvSpPr>
          <p:cNvPr id="325" name="Google Shape;325;g63cfa8f845_1_10"/>
          <p:cNvSpPr txBox="1"/>
          <p:nvPr/>
        </p:nvSpPr>
        <p:spPr>
          <a:xfrm>
            <a:off x="765750" y="1315200"/>
            <a:ext cx="4508700" cy="4636200"/>
          </a:xfrm>
          <a:prstGeom prst="rect">
            <a:avLst/>
          </a:prstGeom>
          <a:noFill/>
          <a:ln>
            <a:noFill/>
          </a:ln>
        </p:spPr>
        <p:txBody>
          <a:bodyPr anchorCtr="0" anchor="t" bIns="45700" lIns="91425" spcFirstLastPara="1" rIns="91425" wrap="square" tIns="45700">
            <a:noAutofit/>
          </a:bodyPr>
          <a:lstStyle/>
          <a:p>
            <a:pPr indent="-139700" lvl="0" marL="0" marR="0" rtl="0" algn="l">
              <a:lnSpc>
                <a:spcPct val="100000"/>
              </a:lnSpc>
              <a:spcBef>
                <a:spcPts val="0"/>
              </a:spcBef>
              <a:spcAft>
                <a:spcPts val="0"/>
              </a:spcAft>
              <a:buClr>
                <a:schemeClr val="accent1"/>
              </a:buClr>
              <a:buSzPts val="2200"/>
              <a:buFont typeface="Quattrocento Sans"/>
              <a:buChar char="&gt;"/>
            </a:pPr>
            <a:r>
              <a:rPr b="1" i="0" lang="es-AR" sz="2400" u="none" cap="none" strike="noStrike">
                <a:solidFill>
                  <a:srgbClr val="393939"/>
                </a:solidFill>
                <a:latin typeface="Quattrocento Sans"/>
                <a:ea typeface="Quattrocento Sans"/>
                <a:cs typeface="Quattrocento Sans"/>
                <a:sym typeface="Quattrocento Sans"/>
              </a:rPr>
              <a:t>Boosting</a:t>
            </a:r>
            <a:r>
              <a:rPr b="0" i="0" lang="es-AR" sz="2400" u="none" cap="none" strike="noStrike">
                <a:solidFill>
                  <a:srgbClr val="393939"/>
                </a:solidFill>
                <a:latin typeface="Quattrocento Sans"/>
                <a:ea typeface="Quattrocento Sans"/>
                <a:cs typeface="Quattrocento Sans"/>
                <a:sym typeface="Quattrocento Sans"/>
              </a:rPr>
              <a:t>: Consiste en crear un clasificador usando otros clasificadores más “débiles”</a:t>
            </a:r>
            <a:r>
              <a:rPr b="0" i="0" lang="es-AR" sz="2200" u="none" cap="none" strike="noStrike">
                <a:solidFill>
                  <a:srgbClr val="393939"/>
                </a:solidFill>
                <a:latin typeface="Quattrocento Sans"/>
                <a:ea typeface="Quattrocento Sans"/>
                <a:cs typeface="Quattrocento Sans"/>
                <a:sym typeface="Quattrocento Sans"/>
              </a:rPr>
              <a:t>. </a:t>
            </a:r>
            <a:endParaRPr b="0" i="0" sz="2200" u="none" cap="none" strike="noStrike">
              <a:solidFill>
                <a:srgbClr val="393939"/>
              </a:solidFill>
              <a:latin typeface="Quattrocento Sans"/>
              <a:ea typeface="Quattrocento Sans"/>
              <a:cs typeface="Quattrocento Sans"/>
              <a:sym typeface="Quattrocento Sans"/>
            </a:endParaRPr>
          </a:p>
        </p:txBody>
      </p:sp>
      <p:pic>
        <p:nvPicPr>
          <p:cNvPr id="326" name="Google Shape;326;g63cfa8f845_1_10"/>
          <p:cNvPicPr preferRelativeResize="0"/>
          <p:nvPr/>
        </p:nvPicPr>
        <p:blipFill>
          <a:blip r:embed="rId3">
            <a:alphaModFix/>
          </a:blip>
          <a:stretch>
            <a:fillRect/>
          </a:stretch>
        </p:blipFill>
        <p:spPr>
          <a:xfrm>
            <a:off x="6096000" y="836450"/>
            <a:ext cx="4366459" cy="4995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3"/>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33" name="Google Shape;333;p23"/>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Ensambles: </a:t>
            </a:r>
            <a:r>
              <a:rPr lang="es-AR"/>
              <a:t>la unión hace la fuerza</a:t>
            </a:r>
            <a:endParaRPr b="0" i="0" sz="1733" u="none" cap="none" strike="noStrike">
              <a:solidFill>
                <a:srgbClr val="393939"/>
              </a:solidFill>
              <a:latin typeface="Quattrocento Sans"/>
              <a:ea typeface="Quattrocento Sans"/>
              <a:cs typeface="Quattrocento Sans"/>
              <a:sym typeface="Quattrocento Sans"/>
            </a:endParaRPr>
          </a:p>
        </p:txBody>
      </p:sp>
      <p:sp>
        <p:nvSpPr>
          <p:cNvPr id="334" name="Google Shape;334;p23"/>
          <p:cNvSpPr txBox="1"/>
          <p:nvPr/>
        </p:nvSpPr>
        <p:spPr>
          <a:xfrm>
            <a:off x="765750" y="1315200"/>
            <a:ext cx="4185900" cy="4636200"/>
          </a:xfrm>
          <a:prstGeom prst="rect">
            <a:avLst/>
          </a:prstGeom>
          <a:noFill/>
          <a:ln>
            <a:noFill/>
          </a:ln>
        </p:spPr>
        <p:txBody>
          <a:bodyPr anchorCtr="0" anchor="t" bIns="45700" lIns="91425" spcFirstLastPara="1" rIns="91425" wrap="square" tIns="45700">
            <a:noAutofit/>
          </a:bodyPr>
          <a:lstStyle/>
          <a:p>
            <a:pPr indent="-152400" lvl="0" marL="0" marR="0" rtl="0" algn="l">
              <a:lnSpc>
                <a:spcPct val="100000"/>
              </a:lnSpc>
              <a:spcBef>
                <a:spcPts val="0"/>
              </a:spcBef>
              <a:spcAft>
                <a:spcPts val="0"/>
              </a:spcAft>
              <a:buClr>
                <a:schemeClr val="accent1"/>
              </a:buClr>
              <a:buSzPts val="2400"/>
              <a:buFont typeface="Quattrocento Sans"/>
              <a:buChar char="&gt;"/>
            </a:pPr>
            <a:r>
              <a:rPr b="1" i="0" lang="es-AR" sz="2400" u="none" cap="none" strike="noStrike">
                <a:solidFill>
                  <a:schemeClr val="accent5"/>
                </a:solidFill>
                <a:latin typeface="Quattrocento Sans"/>
                <a:ea typeface="Quattrocento Sans"/>
                <a:cs typeface="Quattrocento Sans"/>
                <a:sym typeface="Quattrocento Sans"/>
              </a:rPr>
              <a:t>Majority voting</a:t>
            </a:r>
            <a:r>
              <a:rPr b="0" i="0" lang="es-AR" sz="2400" u="none" cap="none" strike="noStrike">
                <a:solidFill>
                  <a:schemeClr val="accent5"/>
                </a:solidFill>
                <a:latin typeface="Quattrocento Sans"/>
                <a:ea typeface="Quattrocento Sans"/>
                <a:cs typeface="Quattrocento Sans"/>
                <a:sym typeface="Quattrocento Sans"/>
              </a:rPr>
              <a:t>: dados los resultados de varios clasificadores usar la clase que predomina. </a:t>
            </a:r>
            <a:endParaRPr b="0" i="0" sz="2400" u="none" cap="none" strike="noStrike">
              <a:solidFill>
                <a:srgbClr val="393939"/>
              </a:solidFill>
              <a:latin typeface="Quattrocento Sans"/>
              <a:ea typeface="Quattrocento Sans"/>
              <a:cs typeface="Quattrocento Sans"/>
              <a:sym typeface="Quattrocento Sans"/>
            </a:endParaRPr>
          </a:p>
        </p:txBody>
      </p:sp>
      <p:pic>
        <p:nvPicPr>
          <p:cNvPr id="335" name="Google Shape;335;p23"/>
          <p:cNvPicPr preferRelativeResize="0"/>
          <p:nvPr/>
        </p:nvPicPr>
        <p:blipFill>
          <a:blip r:embed="rId3">
            <a:alphaModFix/>
          </a:blip>
          <a:stretch>
            <a:fillRect/>
          </a:stretch>
        </p:blipFill>
        <p:spPr>
          <a:xfrm>
            <a:off x="5631000" y="1315202"/>
            <a:ext cx="6123750" cy="4404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24"/>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42" name="Google Shape;342;p24"/>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Ensambles: Random Forest</a:t>
            </a:r>
            <a:endParaRPr b="0" i="0" sz="1733" u="none" cap="none" strike="noStrike">
              <a:solidFill>
                <a:srgbClr val="393939"/>
              </a:solidFill>
              <a:latin typeface="Quattrocento Sans"/>
              <a:ea typeface="Quattrocento Sans"/>
              <a:cs typeface="Quattrocento Sans"/>
              <a:sym typeface="Quattrocento Sans"/>
            </a:endParaRPr>
          </a:p>
        </p:txBody>
      </p:sp>
      <p:sp>
        <p:nvSpPr>
          <p:cNvPr id="343" name="Google Shape;343;p24"/>
          <p:cNvSpPr txBox="1"/>
          <p:nvPr/>
        </p:nvSpPr>
        <p:spPr>
          <a:xfrm>
            <a:off x="637950" y="1315175"/>
            <a:ext cx="4406700" cy="3397200"/>
          </a:xfrm>
          <a:prstGeom prst="rect">
            <a:avLst/>
          </a:prstGeom>
          <a:noFill/>
          <a:ln>
            <a:noFill/>
          </a:ln>
        </p:spPr>
        <p:txBody>
          <a:bodyPr anchorCtr="0" anchor="t" bIns="45700" lIns="91425" spcFirstLastPara="1" rIns="91425" wrap="square" tIns="45700">
            <a:noAutofit/>
          </a:bodyPr>
          <a:lstStyle/>
          <a:p>
            <a:pPr indent="-139700" lvl="0" marL="0" marR="0" rtl="0" algn="l">
              <a:lnSpc>
                <a:spcPct val="90000"/>
              </a:lnSpc>
              <a:spcBef>
                <a:spcPts val="0"/>
              </a:spcBef>
              <a:spcAft>
                <a:spcPts val="0"/>
              </a:spcAft>
              <a:buClr>
                <a:schemeClr val="accent1"/>
              </a:buClr>
              <a:buSzPts val="2200"/>
              <a:buFont typeface="Quattrocento Sans"/>
              <a:buChar char="&gt;"/>
            </a:pPr>
            <a:r>
              <a:rPr b="0" i="0" lang="es-AR" sz="2200" u="none" cap="none" strike="noStrike">
                <a:solidFill>
                  <a:srgbClr val="393939"/>
                </a:solidFill>
                <a:latin typeface="Quattrocento Sans"/>
                <a:ea typeface="Quattrocento Sans"/>
                <a:cs typeface="Quattrocento Sans"/>
                <a:sym typeface="Quattrocento Sans"/>
              </a:rPr>
              <a:t>Aplica </a:t>
            </a:r>
            <a:r>
              <a:rPr b="0" i="1" lang="es-AR" sz="2200" u="none" cap="none" strike="noStrike">
                <a:solidFill>
                  <a:srgbClr val="393939"/>
                </a:solidFill>
                <a:latin typeface="Quattrocento Sans"/>
                <a:ea typeface="Quattrocento Sans"/>
                <a:cs typeface="Quattrocento Sans"/>
                <a:sym typeface="Quattrocento Sans"/>
              </a:rPr>
              <a:t>bagging</a:t>
            </a:r>
            <a:r>
              <a:rPr b="0" i="0" lang="es-AR" sz="2200" u="none" cap="none" strike="noStrike">
                <a:solidFill>
                  <a:srgbClr val="393939"/>
                </a:solidFill>
                <a:latin typeface="Quattrocento Sans"/>
                <a:ea typeface="Quattrocento Sans"/>
                <a:cs typeface="Quattrocento Sans"/>
                <a:sym typeface="Quattrocento Sans"/>
              </a:rPr>
              <a:t> y bootstrap</a:t>
            </a:r>
            <a:r>
              <a:rPr b="0" i="0" lang="es-AR" sz="2200" u="none" cap="none" strike="noStrike">
                <a:solidFill>
                  <a:schemeClr val="accent5"/>
                </a:solidFill>
                <a:latin typeface="Quattrocento Sans"/>
                <a:ea typeface="Quattrocento Sans"/>
                <a:cs typeface="Quattrocento Sans"/>
                <a:sym typeface="Quattrocento Sans"/>
              </a:rPr>
              <a:t>.</a:t>
            </a:r>
            <a:endParaRPr b="0" i="0" sz="2200" u="none" cap="none" strike="noStrike">
              <a:solidFill>
                <a:schemeClr val="accent5"/>
              </a:solidFill>
              <a:latin typeface="Quattrocento Sans"/>
              <a:ea typeface="Quattrocento Sans"/>
              <a:cs typeface="Quattrocento Sans"/>
              <a:sym typeface="Quattrocento Sans"/>
            </a:endParaRPr>
          </a:p>
          <a:p>
            <a:pPr indent="-139700" lvl="0" marL="0" marR="0" rtl="0" algn="l">
              <a:lnSpc>
                <a:spcPct val="100000"/>
              </a:lnSpc>
              <a:spcBef>
                <a:spcPts val="0"/>
              </a:spcBef>
              <a:spcAft>
                <a:spcPts val="0"/>
              </a:spcAft>
              <a:buClr>
                <a:schemeClr val="accent1"/>
              </a:buClr>
              <a:buSzPts val="2200"/>
              <a:buFont typeface="Quattrocento Sans"/>
              <a:buChar char="&gt;"/>
            </a:pPr>
            <a:r>
              <a:rPr b="0" i="0" lang="es-AR" sz="2200" u="none" cap="none" strike="noStrike">
                <a:solidFill>
                  <a:schemeClr val="accent5"/>
                </a:solidFill>
                <a:latin typeface="Quattrocento Sans"/>
                <a:ea typeface="Quattrocento Sans"/>
                <a:cs typeface="Quattrocento Sans"/>
                <a:sym typeface="Quattrocento Sans"/>
              </a:rPr>
              <a:t>A</a:t>
            </a:r>
            <a:r>
              <a:rPr b="0" i="0" lang="es-AR" sz="2200" u="none" cap="none" strike="noStrike">
                <a:solidFill>
                  <a:srgbClr val="3A3A3A"/>
                </a:solidFill>
                <a:latin typeface="Quattrocento Sans"/>
                <a:ea typeface="Quattrocento Sans"/>
                <a:cs typeface="Quattrocento Sans"/>
                <a:sym typeface="Quattrocento Sans"/>
              </a:rPr>
              <a:t>lgoritmos de scikit-learn y R: </a:t>
            </a:r>
            <a:r>
              <a:rPr b="0" i="1" lang="es-AR" sz="2200" u="none" cap="none" strike="noStrike">
                <a:solidFill>
                  <a:srgbClr val="3A3A3A"/>
                </a:solidFill>
                <a:latin typeface="Quattrocento Sans"/>
                <a:ea typeface="Quattrocento Sans"/>
                <a:cs typeface="Quattrocento Sans"/>
                <a:sym typeface="Quattrocento Sans"/>
              </a:rPr>
              <a:t>RandomForestClassifier </a:t>
            </a:r>
            <a:r>
              <a:rPr b="0" i="0" lang="es-AR" sz="2200" u="none" cap="none" strike="noStrike">
                <a:solidFill>
                  <a:srgbClr val="3A3A3A"/>
                </a:solidFill>
                <a:latin typeface="Quattrocento Sans"/>
                <a:ea typeface="Quattrocento Sans"/>
                <a:cs typeface="Quattrocento Sans"/>
                <a:sym typeface="Quattrocento Sans"/>
              </a:rPr>
              <a:t>y </a:t>
            </a:r>
            <a:r>
              <a:rPr b="0" i="1" lang="es-AR" sz="2200" u="none" cap="none" strike="noStrike">
                <a:solidFill>
                  <a:srgbClr val="3A3A3A"/>
                </a:solidFill>
                <a:latin typeface="Quattrocento Sans"/>
                <a:ea typeface="Quattrocento Sans"/>
                <a:cs typeface="Quattrocento Sans"/>
                <a:sym typeface="Quattrocento Sans"/>
              </a:rPr>
              <a:t>RandomForestRegressor</a:t>
            </a:r>
            <a:r>
              <a:rPr b="0" i="0" lang="es-AR" sz="2200" u="none" cap="none" strike="noStrike">
                <a:solidFill>
                  <a:srgbClr val="3A3A3A"/>
                </a:solidFill>
                <a:latin typeface="Quattrocento Sans"/>
                <a:ea typeface="Quattrocento Sans"/>
                <a:cs typeface="Quattrocento Sans"/>
                <a:sym typeface="Quattrocento Sans"/>
              </a:rPr>
              <a:t>.</a:t>
            </a:r>
            <a:endParaRPr b="0" i="0" sz="2200" u="none" cap="none" strike="noStrike">
              <a:solidFill>
                <a:srgbClr val="393939"/>
              </a:solidFill>
              <a:latin typeface="Quattrocento Sans"/>
              <a:ea typeface="Quattrocento Sans"/>
              <a:cs typeface="Quattrocento Sans"/>
              <a:sym typeface="Quattrocento Sans"/>
            </a:endParaRPr>
          </a:p>
          <a:p>
            <a:pPr indent="-139700" lvl="0" marL="0" marR="0" rtl="0" algn="l">
              <a:lnSpc>
                <a:spcPct val="90000"/>
              </a:lnSpc>
              <a:spcBef>
                <a:spcPts val="933"/>
              </a:spcBef>
              <a:spcAft>
                <a:spcPts val="0"/>
              </a:spcAft>
              <a:buClr>
                <a:schemeClr val="accent1"/>
              </a:buClr>
              <a:buSzPts val="2200"/>
              <a:buFont typeface="Quattrocento Sans"/>
              <a:buChar char="&gt;"/>
            </a:pPr>
            <a:r>
              <a:rPr b="0" i="0" lang="es-AR" sz="2200" u="none" cap="none" strike="noStrike">
                <a:solidFill>
                  <a:srgbClr val="393939"/>
                </a:solidFill>
                <a:latin typeface="Quattrocento Sans"/>
                <a:ea typeface="Quattrocento Sans"/>
                <a:cs typeface="Quattrocento Sans"/>
                <a:sym typeface="Quattrocento Sans"/>
              </a:rPr>
              <a:t> Hiperparámetros más importantes: cantidad de árboles a crear y</a:t>
            </a:r>
            <a:r>
              <a:rPr lang="es-AR" sz="2200">
                <a:solidFill>
                  <a:srgbClr val="393939"/>
                </a:solidFill>
                <a:latin typeface="Quattrocento Sans"/>
                <a:ea typeface="Quattrocento Sans"/>
                <a:cs typeface="Quattrocento Sans"/>
                <a:sym typeface="Quattrocento Sans"/>
              </a:rPr>
              <a:t> </a:t>
            </a:r>
            <a:r>
              <a:rPr b="0" i="0" lang="es-AR" sz="2200" u="none" cap="none" strike="noStrike">
                <a:solidFill>
                  <a:srgbClr val="393939"/>
                </a:solidFill>
                <a:latin typeface="Quattrocento Sans"/>
                <a:ea typeface="Quattrocento Sans"/>
                <a:cs typeface="Quattrocento Sans"/>
                <a:sym typeface="Quattrocento Sans"/>
              </a:rPr>
              <a:t>cantidad de atributos de cada uno:</a:t>
            </a:r>
            <a:endParaRPr b="0" i="0" sz="2200" u="none" cap="none" strike="noStrike">
              <a:solidFill>
                <a:srgbClr val="393939"/>
              </a:solidFill>
              <a:latin typeface="Quattrocento Sans"/>
              <a:ea typeface="Quattrocento Sans"/>
              <a:cs typeface="Quattrocento Sans"/>
              <a:sym typeface="Quattrocento Sans"/>
            </a:endParaRPr>
          </a:p>
          <a:p>
            <a:pPr indent="139795" lvl="0" marL="0" marR="0" rtl="0" algn="l">
              <a:lnSpc>
                <a:spcPct val="90000"/>
              </a:lnSpc>
              <a:spcBef>
                <a:spcPts val="933"/>
              </a:spcBef>
              <a:spcAft>
                <a:spcPts val="0"/>
              </a:spcAft>
              <a:buClr>
                <a:schemeClr val="accent1"/>
              </a:buClr>
              <a:buSzPts val="2202"/>
              <a:buFont typeface="Quattrocento Sans"/>
              <a:buNone/>
            </a:pPr>
            <a:r>
              <a:t/>
            </a:r>
            <a:endParaRPr b="0" i="0" sz="2000" u="none" cap="none" strike="noStrike">
              <a:solidFill>
                <a:srgbClr val="393939"/>
              </a:solidFill>
              <a:latin typeface="Quattrocento Sans"/>
              <a:ea typeface="Quattrocento Sans"/>
              <a:cs typeface="Quattrocento Sans"/>
              <a:sym typeface="Quattrocento Sans"/>
            </a:endParaRPr>
          </a:p>
        </p:txBody>
      </p:sp>
      <p:sp>
        <p:nvSpPr>
          <p:cNvPr id="344" name="Google Shape;344;p24"/>
          <p:cNvSpPr txBox="1"/>
          <p:nvPr/>
        </p:nvSpPr>
        <p:spPr>
          <a:xfrm>
            <a:off x="637954" y="4712489"/>
            <a:ext cx="11058600" cy="1396500"/>
          </a:xfrm>
          <a:prstGeom prst="rect">
            <a:avLst/>
          </a:prstGeom>
          <a:noFill/>
          <a:ln>
            <a:noFill/>
          </a:ln>
        </p:spPr>
        <p:txBody>
          <a:bodyPr anchorCtr="0" anchor="t" bIns="45700" lIns="91425" spcFirstLastPara="1" rIns="91425" wrap="square" tIns="45700">
            <a:noAutofit/>
          </a:bodyPr>
          <a:lstStyle/>
          <a:p>
            <a:pPr indent="-342900" lvl="2" marL="342900" marR="0" rtl="0" algn="l">
              <a:lnSpc>
                <a:spcPct val="90000"/>
              </a:lnSpc>
              <a:spcBef>
                <a:spcPts val="0"/>
              </a:spcBef>
              <a:spcAft>
                <a:spcPts val="0"/>
              </a:spcAft>
              <a:buClr>
                <a:schemeClr val="accent1"/>
              </a:buClr>
              <a:buSzPts val="1573"/>
              <a:buFont typeface="Arial"/>
              <a:buChar char="•"/>
            </a:pPr>
            <a:r>
              <a:rPr b="1" i="0" lang="es-AR" sz="1850" u="none" cap="none" strike="noStrike">
                <a:solidFill>
                  <a:srgbClr val="393939"/>
                </a:solidFill>
                <a:latin typeface="Quattrocento Sans"/>
                <a:ea typeface="Quattrocento Sans"/>
                <a:cs typeface="Quattrocento Sans"/>
                <a:sym typeface="Quattrocento Sans"/>
              </a:rPr>
              <a:t>A mayor cantidad de árboles </a:t>
            </a:r>
            <a:r>
              <a:rPr b="0" i="0" lang="es-AR" sz="1850" u="none" cap="none" strike="noStrike">
                <a:solidFill>
                  <a:srgbClr val="393939"/>
                </a:solidFill>
                <a:latin typeface="Quattrocento Sans"/>
                <a:ea typeface="Quattrocento Sans"/>
                <a:cs typeface="Quattrocento Sans"/>
                <a:sym typeface="Quattrocento Sans"/>
              </a:rPr>
              <a:t>mejor funciona el ensamble pero llegado un punto la mejora es prácticamente inapreciable y perdemos performance.</a:t>
            </a:r>
            <a:endParaRPr b="0" i="0" sz="1400" u="none" cap="none" strike="noStrike">
              <a:solidFill>
                <a:srgbClr val="000000"/>
              </a:solidFill>
              <a:latin typeface="Arial"/>
              <a:ea typeface="Arial"/>
              <a:cs typeface="Arial"/>
              <a:sym typeface="Arial"/>
            </a:endParaRPr>
          </a:p>
          <a:p>
            <a:pPr indent="-342900" lvl="2" marL="342900" marR="0" rtl="0" algn="l">
              <a:lnSpc>
                <a:spcPct val="90000"/>
              </a:lnSpc>
              <a:spcBef>
                <a:spcPts val="933"/>
              </a:spcBef>
              <a:spcAft>
                <a:spcPts val="0"/>
              </a:spcAft>
              <a:buClr>
                <a:schemeClr val="accent1"/>
              </a:buClr>
              <a:buSzPts val="1573"/>
              <a:buFont typeface="Arial"/>
              <a:buChar char="•"/>
            </a:pPr>
            <a:r>
              <a:rPr b="1" i="0" lang="es-AR" sz="1850" u="none" cap="none" strike="noStrike">
                <a:solidFill>
                  <a:srgbClr val="393939"/>
                </a:solidFill>
                <a:latin typeface="Quattrocento Sans"/>
                <a:ea typeface="Quattrocento Sans"/>
                <a:cs typeface="Quattrocento Sans"/>
                <a:sym typeface="Quattrocento Sans"/>
              </a:rPr>
              <a:t>La cantidad de atributos por árbol </a:t>
            </a:r>
            <a:r>
              <a:rPr b="0" i="0" lang="es-AR" sz="1850" u="none" cap="none" strike="noStrike">
                <a:solidFill>
                  <a:srgbClr val="393939"/>
                </a:solidFill>
                <a:latin typeface="Quattrocento Sans"/>
                <a:ea typeface="Quattrocento Sans"/>
                <a:cs typeface="Quattrocento Sans"/>
                <a:sym typeface="Quattrocento Sans"/>
              </a:rPr>
              <a:t>es el más crítico y necesita ser encontrado *mediante grid-search.</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933"/>
              </a:spcBef>
              <a:spcAft>
                <a:spcPts val="0"/>
              </a:spcAft>
              <a:buClr>
                <a:schemeClr val="accent1"/>
              </a:buClr>
              <a:buSzPts val="1887"/>
              <a:buFont typeface="Quattrocento Sans"/>
              <a:buNone/>
            </a:pPr>
            <a:r>
              <a:t/>
            </a:r>
            <a:endParaRPr b="0" i="0" sz="2220" u="none" cap="none" strike="noStrike">
              <a:solidFill>
                <a:srgbClr val="393939"/>
              </a:solidFill>
              <a:latin typeface="Quattrocento Sans"/>
              <a:ea typeface="Quattrocento Sans"/>
              <a:cs typeface="Quattrocento Sans"/>
              <a:sym typeface="Quattrocento Sans"/>
            </a:endParaRPr>
          </a:p>
          <a:p>
            <a:pPr indent="139795" lvl="0" marL="0" marR="0" rtl="0" algn="l">
              <a:lnSpc>
                <a:spcPct val="90000"/>
              </a:lnSpc>
              <a:spcBef>
                <a:spcPts val="933"/>
              </a:spcBef>
              <a:spcAft>
                <a:spcPts val="0"/>
              </a:spcAft>
              <a:buClr>
                <a:schemeClr val="accent1"/>
              </a:buClr>
              <a:buSzPts val="2202"/>
              <a:buFont typeface="Quattrocento Sans"/>
              <a:buNone/>
            </a:pPr>
            <a:r>
              <a:t/>
            </a:r>
            <a:endParaRPr b="0" i="0" sz="2590" u="none" cap="none" strike="noStrike">
              <a:solidFill>
                <a:srgbClr val="393939"/>
              </a:solidFill>
              <a:latin typeface="Quattrocento Sans"/>
              <a:ea typeface="Quattrocento Sans"/>
              <a:cs typeface="Quattrocento Sans"/>
              <a:sym typeface="Quattrocento Sans"/>
            </a:endParaRPr>
          </a:p>
        </p:txBody>
      </p:sp>
      <p:pic>
        <p:nvPicPr>
          <p:cNvPr id="345" name="Google Shape;345;p24"/>
          <p:cNvPicPr preferRelativeResize="0"/>
          <p:nvPr/>
        </p:nvPicPr>
        <p:blipFill>
          <a:blip r:embed="rId3">
            <a:alphaModFix/>
          </a:blip>
          <a:stretch>
            <a:fillRect/>
          </a:stretch>
        </p:blipFill>
        <p:spPr>
          <a:xfrm>
            <a:off x="5260075" y="456351"/>
            <a:ext cx="6011725" cy="4031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5"/>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Clasificación y regresión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52" name="Google Shape;352;p25"/>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Ensambles: </a:t>
            </a:r>
            <a:r>
              <a:rPr lang="es-AR"/>
              <a:t>XGBoost (eXtreme Gradient Boosting)</a:t>
            </a:r>
            <a:endParaRPr b="0" i="0" sz="1733" u="none" cap="none" strike="noStrike">
              <a:solidFill>
                <a:srgbClr val="393939"/>
              </a:solidFill>
              <a:latin typeface="Quattrocento Sans"/>
              <a:ea typeface="Quattrocento Sans"/>
              <a:cs typeface="Quattrocento Sans"/>
              <a:sym typeface="Quattrocento Sans"/>
            </a:endParaRPr>
          </a:p>
        </p:txBody>
      </p:sp>
      <p:sp>
        <p:nvSpPr>
          <p:cNvPr id="353" name="Google Shape;353;p25"/>
          <p:cNvSpPr txBox="1"/>
          <p:nvPr/>
        </p:nvSpPr>
        <p:spPr>
          <a:xfrm>
            <a:off x="637950" y="1315175"/>
            <a:ext cx="4317000" cy="41187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933"/>
              </a:spcBef>
              <a:spcAft>
                <a:spcPts val="0"/>
              </a:spcAft>
              <a:buClr>
                <a:schemeClr val="accent1"/>
              </a:buClr>
              <a:buSzPts val="2400"/>
              <a:buFont typeface="Quattrocento Sans"/>
              <a:buChar char="&gt;"/>
            </a:pPr>
            <a:r>
              <a:rPr b="0" i="0" lang="es-AR" sz="2400" u="none" cap="none" strike="noStrike">
                <a:solidFill>
                  <a:schemeClr val="accent5"/>
                </a:solidFill>
                <a:latin typeface="Quattrocento Sans"/>
                <a:ea typeface="Quattrocento Sans"/>
                <a:cs typeface="Quattrocento Sans"/>
                <a:sym typeface="Quattrocento Sans"/>
              </a:rPr>
              <a:t>S</a:t>
            </a:r>
            <a:r>
              <a:rPr b="0" i="0" lang="es-AR" sz="2400" u="none" cap="none" strike="noStrike">
                <a:solidFill>
                  <a:schemeClr val="accent5"/>
                </a:solidFill>
                <a:highlight>
                  <a:schemeClr val="lt1"/>
                </a:highlight>
                <a:latin typeface="Quattrocento Sans"/>
                <a:ea typeface="Quattrocento Sans"/>
                <a:cs typeface="Quattrocento Sans"/>
                <a:sym typeface="Quattrocento Sans"/>
              </a:rPr>
              <a:t>on árboles que se entrenan secuencialmente y cada uno intenta corregir los errores del anterior</a:t>
            </a:r>
            <a:r>
              <a:rPr lang="es-AR" sz="2400">
                <a:solidFill>
                  <a:schemeClr val="accent5"/>
                </a:solidFill>
                <a:highlight>
                  <a:schemeClr val="lt1"/>
                </a:highlight>
                <a:latin typeface="Quattrocento Sans"/>
                <a:ea typeface="Quattrocento Sans"/>
                <a:cs typeface="Quattrocento Sans"/>
                <a:sym typeface="Quattrocento Sans"/>
              </a:rPr>
              <a:t>.</a:t>
            </a:r>
            <a:r>
              <a:rPr b="0" i="0" lang="es-AR" sz="2400" u="none" cap="none" strike="noStrike">
                <a:solidFill>
                  <a:schemeClr val="accent5"/>
                </a:solidFill>
                <a:highlight>
                  <a:schemeClr val="lt1"/>
                </a:highlight>
                <a:latin typeface="Quattrocento Sans"/>
                <a:ea typeface="Quattrocento Sans"/>
                <a:cs typeface="Quattrocento Sans"/>
                <a:sym typeface="Quattrocento Sans"/>
              </a:rPr>
              <a:t>.</a:t>
            </a:r>
            <a:endParaRPr b="0" i="0" sz="2400" u="none" cap="none" strike="noStrike">
              <a:solidFill>
                <a:schemeClr val="accent5"/>
              </a:solidFill>
              <a:latin typeface="Quattrocento Sans"/>
              <a:ea typeface="Quattrocento Sans"/>
              <a:cs typeface="Quattrocento Sans"/>
              <a:sym typeface="Quattrocento Sans"/>
            </a:endParaRPr>
          </a:p>
          <a:p>
            <a:pPr indent="-152400" lvl="0" marL="0" marR="0" rtl="0" algn="l">
              <a:lnSpc>
                <a:spcPct val="90000"/>
              </a:lnSpc>
              <a:spcBef>
                <a:spcPts val="933"/>
              </a:spcBef>
              <a:spcAft>
                <a:spcPts val="0"/>
              </a:spcAft>
              <a:buClr>
                <a:schemeClr val="accent1"/>
              </a:buClr>
              <a:buSzPts val="2400"/>
              <a:buFont typeface="Quattrocento Sans"/>
              <a:buChar char="&gt;"/>
            </a:pPr>
            <a:r>
              <a:rPr b="0" i="0" lang="es-AR" sz="2400" u="none" cap="none" strike="noStrike">
                <a:solidFill>
                  <a:schemeClr val="accent5"/>
                </a:solidFill>
                <a:latin typeface="Quattrocento Sans"/>
                <a:ea typeface="Quattrocento Sans"/>
                <a:cs typeface="Quattrocento Sans"/>
                <a:sym typeface="Quattrocento Sans"/>
              </a:rPr>
              <a:t> Sirve para problemas de regresión (</a:t>
            </a:r>
            <a:r>
              <a:rPr b="0" i="1" lang="es-AR" sz="2400" u="none" cap="none" strike="noStrike">
                <a:solidFill>
                  <a:srgbClr val="242729"/>
                </a:solidFill>
                <a:highlight>
                  <a:srgbClr val="FFFFFF"/>
                </a:highlight>
                <a:latin typeface="Quattrocento Sans"/>
                <a:ea typeface="Quattrocento Sans"/>
                <a:cs typeface="Quattrocento Sans"/>
                <a:sym typeface="Quattrocento Sans"/>
              </a:rPr>
              <a:t>XGBRegressor</a:t>
            </a:r>
            <a:r>
              <a:rPr b="0" i="0" lang="es-AR" sz="2400" u="none" cap="none" strike="noStrike">
                <a:solidFill>
                  <a:schemeClr val="accent5"/>
                </a:solidFill>
                <a:latin typeface="Quattrocento Sans"/>
                <a:ea typeface="Quattrocento Sans"/>
                <a:cs typeface="Quattrocento Sans"/>
                <a:sym typeface="Quattrocento Sans"/>
              </a:rPr>
              <a:t>) y clasificación (</a:t>
            </a:r>
            <a:r>
              <a:rPr b="0" i="1" lang="es-AR" sz="2400" u="none" cap="none" strike="noStrike">
                <a:solidFill>
                  <a:srgbClr val="242729"/>
                </a:solidFill>
                <a:highlight>
                  <a:srgbClr val="FFFFFF"/>
                </a:highlight>
                <a:latin typeface="Quattrocento Sans"/>
                <a:ea typeface="Quattrocento Sans"/>
                <a:cs typeface="Quattrocento Sans"/>
                <a:sym typeface="Quattrocento Sans"/>
              </a:rPr>
              <a:t>XGBClassifier</a:t>
            </a:r>
            <a:r>
              <a:rPr b="0" i="0" lang="es-AR" sz="2400" u="none" cap="none" strike="noStrike">
                <a:solidFill>
                  <a:schemeClr val="accent5"/>
                </a:solidFill>
                <a:latin typeface="Quattrocento Sans"/>
                <a:ea typeface="Quattrocento Sans"/>
                <a:cs typeface="Quattrocento Sans"/>
                <a:sym typeface="Quattrocento Sans"/>
              </a:rPr>
              <a:t>).</a:t>
            </a:r>
            <a:endParaRPr b="0" i="0" sz="2400" u="none" cap="none" strike="noStrike">
              <a:solidFill>
                <a:schemeClr val="accent5"/>
              </a:solidFill>
              <a:latin typeface="Quattrocento Sans"/>
              <a:ea typeface="Quattrocento Sans"/>
              <a:cs typeface="Quattrocento Sans"/>
              <a:sym typeface="Quattrocento Sans"/>
            </a:endParaRPr>
          </a:p>
          <a:p>
            <a:pPr indent="139795" lvl="0" marL="0" marR="0" rtl="0" algn="l">
              <a:lnSpc>
                <a:spcPct val="90000"/>
              </a:lnSpc>
              <a:spcBef>
                <a:spcPts val="933"/>
              </a:spcBef>
              <a:spcAft>
                <a:spcPts val="0"/>
              </a:spcAft>
              <a:buClr>
                <a:schemeClr val="accent1"/>
              </a:buClr>
              <a:buSzPts val="2202"/>
              <a:buFont typeface="Quattrocento Sans"/>
              <a:buNone/>
            </a:pPr>
            <a:r>
              <a:t/>
            </a:r>
            <a:endParaRPr b="0" i="0" sz="2400" u="none" cap="none" strike="noStrike">
              <a:solidFill>
                <a:srgbClr val="393939"/>
              </a:solidFill>
              <a:latin typeface="Quattrocento Sans"/>
              <a:ea typeface="Quattrocento Sans"/>
              <a:cs typeface="Quattrocento Sans"/>
              <a:sym typeface="Quattrocento Sans"/>
            </a:endParaRPr>
          </a:p>
        </p:txBody>
      </p:sp>
      <p:sp>
        <p:nvSpPr>
          <p:cNvPr id="354" name="Google Shape;354;p25"/>
          <p:cNvSpPr txBox="1"/>
          <p:nvPr/>
        </p:nvSpPr>
        <p:spPr>
          <a:xfrm>
            <a:off x="637950" y="5330299"/>
            <a:ext cx="11058600" cy="778800"/>
          </a:xfrm>
          <a:prstGeom prst="rect">
            <a:avLst/>
          </a:prstGeom>
          <a:noFill/>
          <a:ln>
            <a:noFill/>
          </a:ln>
        </p:spPr>
        <p:txBody>
          <a:bodyPr anchorCtr="0" anchor="t" bIns="45700" lIns="91425" spcFirstLastPara="1" rIns="91425" wrap="square" tIns="45700">
            <a:noAutofit/>
          </a:bodyPr>
          <a:lstStyle/>
          <a:p>
            <a:pPr indent="-342900" lvl="2" marL="342900" marR="0" rtl="0" algn="l">
              <a:lnSpc>
                <a:spcPct val="90000"/>
              </a:lnSpc>
              <a:spcBef>
                <a:spcPts val="933"/>
              </a:spcBef>
              <a:spcAft>
                <a:spcPts val="0"/>
              </a:spcAft>
              <a:buClr>
                <a:schemeClr val="accent1"/>
              </a:buClr>
              <a:buSzPts val="1573"/>
              <a:buFont typeface="Arial"/>
              <a:buChar char="•"/>
            </a:pPr>
            <a:r>
              <a:rPr b="0" i="0" lang="es-AR" sz="2200" u="none" cap="none" strike="noStrike">
                <a:solidFill>
                  <a:schemeClr val="accent5"/>
                </a:solidFill>
                <a:latin typeface="Quattrocento Sans"/>
                <a:ea typeface="Quattrocento Sans"/>
                <a:cs typeface="Quattrocento Sans"/>
                <a:sym typeface="Quattrocento Sans"/>
              </a:rPr>
              <a:t>Hiperparámetros: prestar atención al </a:t>
            </a:r>
            <a:r>
              <a:rPr b="1" i="0" lang="es-AR" sz="2200" u="none" cap="none" strike="noStrike">
                <a:solidFill>
                  <a:schemeClr val="accent5"/>
                </a:solidFill>
                <a:latin typeface="Quattrocento Sans"/>
                <a:ea typeface="Quattrocento Sans"/>
                <a:cs typeface="Quattrocento Sans"/>
                <a:sym typeface="Quattrocento Sans"/>
              </a:rPr>
              <a:t>max_depth.</a:t>
            </a:r>
            <a:endParaRPr b="0" i="0" sz="2590" u="none" cap="none" strike="noStrike">
              <a:solidFill>
                <a:srgbClr val="393939"/>
              </a:solidFill>
              <a:latin typeface="Quattrocento Sans"/>
              <a:ea typeface="Quattrocento Sans"/>
              <a:cs typeface="Quattrocento Sans"/>
              <a:sym typeface="Quattrocento Sans"/>
            </a:endParaRPr>
          </a:p>
        </p:txBody>
      </p:sp>
      <p:pic>
        <p:nvPicPr>
          <p:cNvPr id="355" name="Google Shape;355;p25"/>
          <p:cNvPicPr preferRelativeResize="0"/>
          <p:nvPr/>
        </p:nvPicPr>
        <p:blipFill rotWithShape="1">
          <a:blip r:embed="rId3">
            <a:alphaModFix/>
          </a:blip>
          <a:srcRect b="0" l="0" r="0" t="0"/>
          <a:stretch/>
        </p:blipFill>
        <p:spPr>
          <a:xfrm>
            <a:off x="5271084" y="585100"/>
            <a:ext cx="6681590" cy="4745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6"/>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927"/>
              <a:buFont typeface="Quattrocento Sans"/>
              <a:buNone/>
            </a:pPr>
            <a:r>
              <a:rPr b="1" i="0" lang="es-AR" sz="2267" u="none" cap="none" strike="noStrike">
                <a:solidFill>
                  <a:schemeClr val="accent1"/>
                </a:solidFill>
                <a:latin typeface="Quattrocento Sans"/>
                <a:ea typeface="Quattrocento Sans"/>
                <a:cs typeface="Quattrocento Sans"/>
                <a:sym typeface="Quattrocento Sans"/>
              </a:rPr>
              <a:t>Agenda</a:t>
            </a:r>
            <a:endParaRPr b="1" i="0" sz="2267" u="none" cap="none" strike="noStrike">
              <a:solidFill>
                <a:schemeClr val="accent1"/>
              </a:solidFill>
              <a:latin typeface="Quattrocento Sans"/>
              <a:ea typeface="Quattrocento Sans"/>
              <a:cs typeface="Quattrocento Sans"/>
              <a:sym typeface="Quattrocento Sans"/>
            </a:endParaRPr>
          </a:p>
        </p:txBody>
      </p:sp>
      <p:sp>
        <p:nvSpPr>
          <p:cNvPr id="362" name="Google Shape;362;p26"/>
          <p:cNvSpPr txBox="1"/>
          <p:nvPr/>
        </p:nvSpPr>
        <p:spPr>
          <a:xfrm>
            <a:off x="637952" y="914400"/>
            <a:ext cx="10897555" cy="4876800"/>
          </a:xfrm>
          <a:prstGeom prst="rect">
            <a:avLst/>
          </a:prstGeom>
          <a:noFill/>
          <a:ln>
            <a:noFill/>
          </a:ln>
        </p:spPr>
        <p:txBody>
          <a:bodyPr anchorCtr="0" anchor="t" bIns="45700" lIns="91425" spcFirstLastPara="1" rIns="91425" wrap="square" tIns="45700">
            <a:noAutofit/>
          </a:bodyPr>
          <a:lstStyle/>
          <a:p>
            <a:pPr indent="-179768" lvl="0" marL="0" rtl="0" algn="l">
              <a:lnSpc>
                <a:spcPct val="80000"/>
              </a:lnSpc>
              <a:spcBef>
                <a:spcPts val="0"/>
              </a:spcBef>
              <a:spcAft>
                <a:spcPts val="0"/>
              </a:spcAft>
              <a:buClr>
                <a:schemeClr val="accent1"/>
              </a:buClr>
              <a:buSzPts val="2831"/>
              <a:buFont typeface="Quattrocento Sans"/>
              <a:buChar char="&gt;"/>
            </a:pPr>
            <a:r>
              <a:rPr lang="es-AR" sz="2960">
                <a:solidFill>
                  <a:schemeClr val="accent5"/>
                </a:solidFill>
                <a:latin typeface="Quattrocento Sans"/>
                <a:ea typeface="Quattrocento Sans"/>
                <a:cs typeface="Quattrocento Sans"/>
                <a:sym typeface="Quattrocento Sans"/>
              </a:rPr>
              <a:t>Clase 1 – Análisis exploratorio de datos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Introducción a machine learning</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Consultas y manipulación de datos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Visualizaciones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Preparación de los datos</a:t>
            </a:r>
            <a:endParaRPr/>
          </a:p>
          <a:p>
            <a:pPr indent="-159766" lvl="2" marL="0" rtl="0" algn="l">
              <a:lnSpc>
                <a:spcPct val="80000"/>
              </a:lnSpc>
              <a:spcBef>
                <a:spcPts val="933"/>
              </a:spcBef>
              <a:spcAft>
                <a:spcPts val="0"/>
              </a:spcAft>
              <a:buClr>
                <a:schemeClr val="accent1"/>
              </a:buClr>
              <a:buSzPts val="2516"/>
              <a:buChar char="•"/>
            </a:pPr>
            <a:r>
              <a:rPr lang="es-AR" sz="2960">
                <a:solidFill>
                  <a:schemeClr val="accent5"/>
                </a:solidFill>
                <a:latin typeface="Quattrocento Sans"/>
                <a:ea typeface="Quattrocento Sans"/>
                <a:cs typeface="Quattrocento Sans"/>
                <a:sym typeface="Quattrocento Sans"/>
              </a:rPr>
              <a:t>Clase 2 – Algoritmos de Machine Learning</a:t>
            </a:r>
            <a:endParaRPr sz="296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Entrenar, validar, evaluar</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Clasificación y regresión. Ensambles</a:t>
            </a:r>
            <a:endParaRPr/>
          </a:p>
          <a:p>
            <a:pPr indent="-119824" lvl="2" marL="0" rtl="0" algn="l">
              <a:lnSpc>
                <a:spcPct val="80000"/>
              </a:lnSpc>
              <a:spcBef>
                <a:spcPts val="933"/>
              </a:spcBef>
              <a:spcAft>
                <a:spcPts val="0"/>
              </a:spcAft>
              <a:buClr>
                <a:schemeClr val="accent1"/>
              </a:buClr>
              <a:buSzPts val="1887"/>
              <a:buChar char="•"/>
            </a:pPr>
            <a:r>
              <a:rPr b="1" lang="es-AR" sz="2220">
                <a:solidFill>
                  <a:schemeClr val="accent5"/>
                </a:solidFill>
                <a:latin typeface="Quattrocento Sans"/>
                <a:ea typeface="Quattrocento Sans"/>
                <a:cs typeface="Quattrocento Sans"/>
                <a:sym typeface="Quattrocento Sans"/>
              </a:rPr>
              <a:t>Sistemas de recomendación</a:t>
            </a:r>
            <a:endParaRPr b="1"/>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Clustering</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220">
              <a:solidFill>
                <a:schemeClr val="accent5"/>
              </a:solidFill>
              <a:latin typeface="Quattrocento Sans"/>
              <a:ea typeface="Quattrocento Sans"/>
              <a:cs typeface="Quattrocento Sans"/>
              <a:sym typeface="Quattrocento Sans"/>
            </a:endParaRPr>
          </a:p>
          <a:p>
            <a:pPr indent="139795" lvl="0" marL="0" rtl="0" algn="l">
              <a:lnSpc>
                <a:spcPct val="80000"/>
              </a:lnSpc>
              <a:spcBef>
                <a:spcPts val="933"/>
              </a:spcBef>
              <a:spcAft>
                <a:spcPts val="0"/>
              </a:spcAft>
              <a:buClr>
                <a:schemeClr val="accent1"/>
              </a:buClr>
              <a:buSzPts val="2202"/>
              <a:buFont typeface="Quattrocento Sans"/>
              <a:buNone/>
            </a:pPr>
            <a:r>
              <a:t/>
            </a:r>
            <a:endParaRPr sz="2590">
              <a:solidFill>
                <a:schemeClr val="accent5"/>
              </a:solidFill>
              <a:latin typeface="Quattrocento Sans"/>
              <a:ea typeface="Quattrocento Sans"/>
              <a:cs typeface="Quattrocento Sans"/>
              <a:sym typeface="Quattrocento Sans"/>
            </a:endParaRPr>
          </a:p>
          <a:p>
            <a:pPr indent="139795" lvl="0" marL="0" marR="0" rtl="0" algn="l">
              <a:lnSpc>
                <a:spcPct val="80000"/>
              </a:lnSpc>
              <a:spcBef>
                <a:spcPts val="933"/>
              </a:spcBef>
              <a:spcAft>
                <a:spcPts val="0"/>
              </a:spcAft>
              <a:buClr>
                <a:schemeClr val="accent1"/>
              </a:buClr>
              <a:buSzPts val="2202"/>
              <a:buFont typeface="Quattrocento Sans"/>
              <a:buNone/>
            </a:pPr>
            <a:r>
              <a:t/>
            </a:r>
            <a:endParaRPr sz="3330">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g64e53c5c7e_0_0"/>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Sistemas de recomendación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69" name="Google Shape;369;g64e53c5c7e_0_0"/>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Del modelo basado en búsquedas al modelo basado en descubrimiento</a:t>
            </a:r>
            <a:endParaRPr b="0" i="0" sz="1733" u="none" cap="none" strike="noStrike">
              <a:solidFill>
                <a:srgbClr val="393939"/>
              </a:solidFill>
              <a:latin typeface="Quattrocento Sans"/>
              <a:ea typeface="Quattrocento Sans"/>
              <a:cs typeface="Quattrocento Sans"/>
              <a:sym typeface="Quattrocento Sans"/>
            </a:endParaRPr>
          </a:p>
        </p:txBody>
      </p:sp>
      <p:sp>
        <p:nvSpPr>
          <p:cNvPr id="370" name="Google Shape;370;g64e53c5c7e_0_0"/>
          <p:cNvSpPr txBox="1"/>
          <p:nvPr/>
        </p:nvSpPr>
        <p:spPr>
          <a:xfrm>
            <a:off x="637950" y="1315175"/>
            <a:ext cx="10634700" cy="4920900"/>
          </a:xfrm>
          <a:prstGeom prst="rect">
            <a:avLst/>
          </a:prstGeom>
          <a:noFill/>
          <a:ln>
            <a:noFill/>
          </a:ln>
        </p:spPr>
        <p:txBody>
          <a:bodyPr anchorCtr="0" anchor="t" bIns="45700" lIns="91425" spcFirstLastPara="1" rIns="91425" wrap="square" tIns="45700">
            <a:noAutofit/>
          </a:bodyPr>
          <a:lstStyle/>
          <a:p>
            <a:pPr indent="-165100" lvl="0" marL="0" marR="0" rtl="0" algn="l">
              <a:lnSpc>
                <a:spcPct val="115000"/>
              </a:lnSpc>
              <a:spcBef>
                <a:spcPts val="0"/>
              </a:spcBef>
              <a:spcAft>
                <a:spcPts val="0"/>
              </a:spcAft>
              <a:buClr>
                <a:schemeClr val="accent1"/>
              </a:buClr>
              <a:buSzPts val="2600"/>
              <a:buFont typeface="Quattrocento Sans"/>
              <a:buChar char="&gt;"/>
            </a:pPr>
            <a:r>
              <a:rPr b="0" i="0" lang="es-AR" sz="2600" u="none" cap="none" strike="noStrike">
                <a:solidFill>
                  <a:srgbClr val="393939"/>
                </a:solidFill>
                <a:highlight>
                  <a:srgbClr val="FFFFFF"/>
                </a:highlight>
                <a:latin typeface="Quattrocento Sans"/>
                <a:ea typeface="Quattrocento Sans"/>
                <a:cs typeface="Quattrocento Sans"/>
                <a:sym typeface="Quattrocento Sans"/>
              </a:rPr>
              <a:t>Un sistema de recomendación tiene como objetivo descubrir contenidos que puedan ser interesantes para el usuario. </a:t>
            </a:r>
            <a:endParaRPr b="0" i="0" sz="2600" u="none" cap="none" strike="noStrike">
              <a:solidFill>
                <a:srgbClr val="393939"/>
              </a:solidFill>
              <a:highlight>
                <a:srgbClr val="FFFFFF"/>
              </a:highlight>
              <a:latin typeface="Quattrocento Sans"/>
              <a:ea typeface="Quattrocento Sans"/>
              <a:cs typeface="Quattrocento Sans"/>
              <a:sym typeface="Quattrocento Sans"/>
            </a:endParaRPr>
          </a:p>
          <a:p>
            <a:pPr indent="-165100" lvl="0" marL="0" marR="0" rtl="0" algn="l">
              <a:lnSpc>
                <a:spcPct val="115000"/>
              </a:lnSpc>
              <a:spcBef>
                <a:spcPts val="0"/>
              </a:spcBef>
              <a:spcAft>
                <a:spcPts val="0"/>
              </a:spcAft>
              <a:buClr>
                <a:schemeClr val="accent1"/>
              </a:buClr>
              <a:buSzPts val="2600"/>
              <a:buFont typeface="Quattrocento Sans"/>
              <a:buChar char="&gt;"/>
            </a:pPr>
            <a:r>
              <a:rPr b="0" i="0" lang="es-AR" sz="2600" u="none" cap="none" strike="noStrike">
                <a:solidFill>
                  <a:srgbClr val="393939"/>
                </a:solidFill>
                <a:highlight>
                  <a:srgbClr val="FFFFFF"/>
                </a:highlight>
                <a:latin typeface="Quattrocento Sans"/>
                <a:ea typeface="Quattrocento Sans"/>
                <a:cs typeface="Quattrocento Sans"/>
                <a:sym typeface="Quattrocento Sans"/>
              </a:rPr>
              <a:t>La idea es transformar la forma en la que los usuarios utilizan internet cambiando un modelo basado en “búsquedas" por un modelo basado en “descubrimiento".</a:t>
            </a:r>
            <a:endParaRPr b="0" i="0" sz="2600" u="none" cap="none" strike="noStrike">
              <a:solidFill>
                <a:srgbClr val="393939"/>
              </a:solidFill>
              <a:highlight>
                <a:srgbClr val="FFFFFF"/>
              </a:highlight>
              <a:latin typeface="Quattrocento Sans"/>
              <a:ea typeface="Quattrocento Sans"/>
              <a:cs typeface="Quattrocento Sans"/>
              <a:sym typeface="Quattrocento Sans"/>
            </a:endParaRPr>
          </a:p>
          <a:p>
            <a:pPr indent="-165100" lvl="0" marL="0" marR="0" rtl="0" algn="l">
              <a:lnSpc>
                <a:spcPct val="115000"/>
              </a:lnSpc>
              <a:spcBef>
                <a:spcPts val="933"/>
              </a:spcBef>
              <a:spcAft>
                <a:spcPts val="0"/>
              </a:spcAft>
              <a:buClr>
                <a:schemeClr val="accent1"/>
              </a:buClr>
              <a:buSzPts val="2600"/>
              <a:buFont typeface="Quattrocento Sans"/>
              <a:buChar char="&gt;"/>
            </a:pPr>
            <a:r>
              <a:rPr b="0" i="0" lang="es-AR" sz="2600" u="none" cap="none" strike="noStrike">
                <a:solidFill>
                  <a:srgbClr val="393939"/>
                </a:solidFill>
                <a:latin typeface="Quattrocento Sans"/>
                <a:ea typeface="Quattrocento Sans"/>
                <a:cs typeface="Quattrocento Sans"/>
                <a:sym typeface="Quattrocento Sans"/>
              </a:rPr>
              <a:t>Una diferencia fundamental es que en el primero los usuarios deben saber qué es lo que quieren encontrar, en cambio en el segundo el usuario encuentra cosas que no sabía que existían.</a:t>
            </a:r>
            <a:r>
              <a:rPr b="0" i="0" lang="es-AR" sz="2600" u="none" cap="none" strike="noStrike">
                <a:solidFill>
                  <a:schemeClr val="accent5"/>
                </a:solidFill>
                <a:highlight>
                  <a:schemeClr val="lt1"/>
                </a:highlight>
                <a:latin typeface="Quattrocento Sans"/>
                <a:ea typeface="Quattrocento Sans"/>
                <a:cs typeface="Quattrocento Sans"/>
                <a:sym typeface="Quattrocento Sans"/>
              </a:rPr>
              <a:t>.</a:t>
            </a:r>
            <a:endParaRPr b="0" i="0" sz="2600" u="none" cap="none" strike="noStrike">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g63dd04ade1_0_4"/>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Sistemas de recomendación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77" name="Google Shape;377;g63dd04ade1_0_4"/>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Del modelo basado en búsquedas al modelo basado en descubrimiento</a:t>
            </a:r>
            <a:endParaRPr b="0" i="0" sz="1733" u="none" cap="none" strike="noStrike">
              <a:solidFill>
                <a:srgbClr val="393939"/>
              </a:solidFill>
              <a:latin typeface="Quattrocento Sans"/>
              <a:ea typeface="Quattrocento Sans"/>
              <a:cs typeface="Quattrocento Sans"/>
              <a:sym typeface="Quattrocento Sans"/>
            </a:endParaRPr>
          </a:p>
        </p:txBody>
      </p:sp>
      <p:pic>
        <p:nvPicPr>
          <p:cNvPr id="378" name="Google Shape;378;g63dd04ade1_0_4"/>
          <p:cNvPicPr preferRelativeResize="0"/>
          <p:nvPr/>
        </p:nvPicPr>
        <p:blipFill>
          <a:blip r:embed="rId3">
            <a:alphaModFix/>
          </a:blip>
          <a:stretch>
            <a:fillRect/>
          </a:stretch>
        </p:blipFill>
        <p:spPr>
          <a:xfrm>
            <a:off x="4439763" y="1219550"/>
            <a:ext cx="7190325" cy="4254850"/>
          </a:xfrm>
          <a:prstGeom prst="rect">
            <a:avLst/>
          </a:prstGeom>
          <a:noFill/>
          <a:ln>
            <a:noFill/>
          </a:ln>
        </p:spPr>
      </p:pic>
      <p:pic>
        <p:nvPicPr>
          <p:cNvPr id="379" name="Google Shape;379;g63dd04ade1_0_4"/>
          <p:cNvPicPr preferRelativeResize="0"/>
          <p:nvPr/>
        </p:nvPicPr>
        <p:blipFill>
          <a:blip r:embed="rId4">
            <a:alphaModFix/>
          </a:blip>
          <a:stretch>
            <a:fillRect/>
          </a:stretch>
        </p:blipFill>
        <p:spPr>
          <a:xfrm>
            <a:off x="834600" y="1659176"/>
            <a:ext cx="3079575" cy="1015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927"/>
              <a:buFont typeface="Quattrocento Sans"/>
              <a:buNone/>
            </a:pPr>
            <a:r>
              <a:rPr b="1" i="0" lang="es-AR" sz="2267" u="none" cap="none" strike="noStrike">
                <a:solidFill>
                  <a:schemeClr val="accent1"/>
                </a:solidFill>
                <a:latin typeface="Quattrocento Sans"/>
                <a:ea typeface="Quattrocento Sans"/>
                <a:cs typeface="Quattrocento Sans"/>
                <a:sym typeface="Quattrocento Sans"/>
              </a:rPr>
              <a:t>Agenda</a:t>
            </a:r>
            <a:endParaRPr b="1" i="0" sz="2267" u="none" cap="none" strike="noStrike">
              <a:solidFill>
                <a:schemeClr val="accent1"/>
              </a:solidFill>
              <a:latin typeface="Quattrocento Sans"/>
              <a:ea typeface="Quattrocento Sans"/>
              <a:cs typeface="Quattrocento Sans"/>
              <a:sym typeface="Quattrocento Sans"/>
            </a:endParaRPr>
          </a:p>
        </p:txBody>
      </p:sp>
      <p:sp>
        <p:nvSpPr>
          <p:cNvPr id="148" name="Google Shape;148;p3"/>
          <p:cNvSpPr txBox="1"/>
          <p:nvPr/>
        </p:nvSpPr>
        <p:spPr>
          <a:xfrm>
            <a:off x="637952" y="914400"/>
            <a:ext cx="10897555" cy="4876800"/>
          </a:xfrm>
          <a:prstGeom prst="rect">
            <a:avLst/>
          </a:prstGeom>
          <a:noFill/>
          <a:ln>
            <a:noFill/>
          </a:ln>
        </p:spPr>
        <p:txBody>
          <a:bodyPr anchorCtr="0" anchor="t" bIns="45700" lIns="91425" spcFirstLastPara="1" rIns="91425" wrap="square" tIns="45700">
            <a:noAutofit/>
          </a:bodyPr>
          <a:lstStyle/>
          <a:p>
            <a:pPr indent="-179768" lvl="0" marL="0" rtl="0" algn="l">
              <a:lnSpc>
                <a:spcPct val="80000"/>
              </a:lnSpc>
              <a:spcBef>
                <a:spcPts val="0"/>
              </a:spcBef>
              <a:spcAft>
                <a:spcPts val="0"/>
              </a:spcAft>
              <a:buClr>
                <a:schemeClr val="accent1"/>
              </a:buClr>
              <a:buSzPts val="2831"/>
              <a:buFont typeface="Quattrocento Sans"/>
              <a:buChar char="&gt;"/>
            </a:pPr>
            <a:r>
              <a:rPr lang="es-AR" sz="2960">
                <a:solidFill>
                  <a:schemeClr val="accent5"/>
                </a:solidFill>
                <a:latin typeface="Quattrocento Sans"/>
                <a:ea typeface="Quattrocento Sans"/>
                <a:cs typeface="Quattrocento Sans"/>
                <a:sym typeface="Quattrocento Sans"/>
              </a:rPr>
              <a:t>Clase 1 – Análisis exploratorio de datos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Introducción a machine learning</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Consultas y manipulación de datos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Visualizaciones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Preparación de los datos</a:t>
            </a:r>
            <a:endParaRPr/>
          </a:p>
          <a:p>
            <a:pPr indent="-159766" lvl="2" marL="0" rtl="0" algn="l">
              <a:lnSpc>
                <a:spcPct val="80000"/>
              </a:lnSpc>
              <a:spcBef>
                <a:spcPts val="933"/>
              </a:spcBef>
              <a:spcAft>
                <a:spcPts val="0"/>
              </a:spcAft>
              <a:buClr>
                <a:schemeClr val="accent1"/>
              </a:buClr>
              <a:buSzPts val="2516"/>
              <a:buChar char="•"/>
            </a:pPr>
            <a:r>
              <a:rPr lang="es-AR" sz="2960">
                <a:solidFill>
                  <a:schemeClr val="accent5"/>
                </a:solidFill>
                <a:latin typeface="Quattrocento Sans"/>
                <a:ea typeface="Quattrocento Sans"/>
                <a:cs typeface="Quattrocento Sans"/>
                <a:sym typeface="Quattrocento Sans"/>
              </a:rPr>
              <a:t>Clase 2 – Algoritmos de Machine Learning</a:t>
            </a:r>
            <a:endParaRPr sz="296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b="1" lang="es-AR" sz="2220">
                <a:solidFill>
                  <a:schemeClr val="accent5"/>
                </a:solidFill>
                <a:latin typeface="Quattrocento Sans"/>
                <a:ea typeface="Quattrocento Sans"/>
                <a:cs typeface="Quattrocento Sans"/>
                <a:sym typeface="Quattrocento Sans"/>
              </a:rPr>
              <a:t>Entrenar, validar, evaluar</a:t>
            </a:r>
            <a:endParaRPr b="1"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Clasificación y regresión. Ensambles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Sistemas de recomendación</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Clustering</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220">
              <a:solidFill>
                <a:schemeClr val="accent5"/>
              </a:solidFill>
              <a:latin typeface="Quattrocento Sans"/>
              <a:ea typeface="Quattrocento Sans"/>
              <a:cs typeface="Quattrocento Sans"/>
              <a:sym typeface="Quattrocento Sans"/>
            </a:endParaRPr>
          </a:p>
          <a:p>
            <a:pPr indent="139795" lvl="0" marL="0" rtl="0" algn="l">
              <a:lnSpc>
                <a:spcPct val="80000"/>
              </a:lnSpc>
              <a:spcBef>
                <a:spcPts val="933"/>
              </a:spcBef>
              <a:spcAft>
                <a:spcPts val="0"/>
              </a:spcAft>
              <a:buClr>
                <a:schemeClr val="accent1"/>
              </a:buClr>
              <a:buSzPts val="2202"/>
              <a:buFont typeface="Quattrocento Sans"/>
              <a:buNone/>
            </a:pPr>
            <a:r>
              <a:t/>
            </a:r>
            <a:endParaRPr sz="2590">
              <a:solidFill>
                <a:schemeClr val="accent5"/>
              </a:solidFill>
              <a:latin typeface="Quattrocento Sans"/>
              <a:ea typeface="Quattrocento Sans"/>
              <a:cs typeface="Quattrocento Sans"/>
              <a:sym typeface="Quattrocento Sans"/>
            </a:endParaRPr>
          </a:p>
          <a:p>
            <a:pPr indent="139795" lvl="0" marL="0" marR="0" rtl="0" algn="l">
              <a:lnSpc>
                <a:spcPct val="80000"/>
              </a:lnSpc>
              <a:spcBef>
                <a:spcPts val="933"/>
              </a:spcBef>
              <a:spcAft>
                <a:spcPts val="0"/>
              </a:spcAft>
              <a:buClr>
                <a:schemeClr val="accent1"/>
              </a:buClr>
              <a:buSzPts val="2202"/>
              <a:buFont typeface="Quattrocento Sans"/>
              <a:buNone/>
            </a:pPr>
            <a:r>
              <a:t/>
            </a:r>
            <a:endParaRPr sz="3330">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27"/>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Sistemas de recomendación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86" name="Google Shape;386;p27"/>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Del modelo basado en búsquedas al modelo basado en descubrimiento</a:t>
            </a:r>
            <a:endParaRPr b="0" i="0" sz="1733" u="none" cap="none" strike="noStrike">
              <a:solidFill>
                <a:srgbClr val="393939"/>
              </a:solidFill>
              <a:latin typeface="Quattrocento Sans"/>
              <a:ea typeface="Quattrocento Sans"/>
              <a:cs typeface="Quattrocento Sans"/>
              <a:sym typeface="Quattrocento Sans"/>
            </a:endParaRPr>
          </a:p>
        </p:txBody>
      </p:sp>
      <p:sp>
        <p:nvSpPr>
          <p:cNvPr id="387" name="Google Shape;387;p27"/>
          <p:cNvSpPr txBox="1"/>
          <p:nvPr/>
        </p:nvSpPr>
        <p:spPr>
          <a:xfrm>
            <a:off x="637950" y="1315175"/>
            <a:ext cx="7145400" cy="4920900"/>
          </a:xfrm>
          <a:prstGeom prst="rect">
            <a:avLst/>
          </a:prstGeom>
          <a:noFill/>
          <a:ln>
            <a:noFill/>
          </a:ln>
        </p:spPr>
        <p:txBody>
          <a:bodyPr anchorCtr="0" anchor="t" bIns="45700" lIns="91425" spcFirstLastPara="1" rIns="91425" wrap="square" tIns="45700">
            <a:noAutofit/>
          </a:bodyPr>
          <a:lstStyle/>
          <a:p>
            <a:pPr indent="-165100" lvl="0" marL="0" marR="0" rtl="0" algn="l">
              <a:lnSpc>
                <a:spcPct val="100000"/>
              </a:lnSpc>
              <a:spcBef>
                <a:spcPts val="933"/>
              </a:spcBef>
              <a:spcAft>
                <a:spcPts val="0"/>
              </a:spcAft>
              <a:buClr>
                <a:schemeClr val="accent1"/>
              </a:buClr>
              <a:buSzPts val="2600"/>
              <a:buFont typeface="Quattrocento Sans"/>
              <a:buChar char="&gt;"/>
            </a:pPr>
            <a:r>
              <a:rPr b="0" i="0" lang="es-AR" sz="2600" u="none" cap="none" strike="noStrike">
                <a:solidFill>
                  <a:schemeClr val="accent5"/>
                </a:solidFill>
                <a:latin typeface="Quattrocento Sans"/>
                <a:ea typeface="Quattrocento Sans"/>
                <a:cs typeface="Quattrocento Sans"/>
                <a:sym typeface="Quattrocento Sans"/>
              </a:rPr>
              <a:t>En Python tenemos el paquete </a:t>
            </a:r>
            <a:r>
              <a:rPr b="1" i="0" lang="es-AR" sz="2600" u="none" cap="none" strike="noStrike">
                <a:solidFill>
                  <a:schemeClr val="accent5"/>
                </a:solidFill>
                <a:latin typeface="Quattrocento Sans"/>
                <a:ea typeface="Quattrocento Sans"/>
                <a:cs typeface="Quattrocento Sans"/>
                <a:sym typeface="Quattrocento Sans"/>
              </a:rPr>
              <a:t>Surprise </a:t>
            </a:r>
            <a:r>
              <a:rPr b="0" i="0" lang="es-AR" sz="2600" u="none" cap="none" strike="noStrike">
                <a:solidFill>
                  <a:schemeClr val="accent5"/>
                </a:solidFill>
                <a:latin typeface="Quattrocento Sans"/>
                <a:ea typeface="Quattrocento Sans"/>
                <a:cs typeface="Quattrocento Sans"/>
                <a:sym typeface="Quattrocento Sans"/>
              </a:rPr>
              <a:t>que cuenta con varias implementaciones de algoritmos para Sistemas de Recomendación (</a:t>
            </a:r>
            <a:r>
              <a:rPr b="0" i="1" lang="es-AR" sz="2600" u="none" cap="none" strike="noStrike">
                <a:solidFill>
                  <a:schemeClr val="accent5"/>
                </a:solidFill>
                <a:latin typeface="Quattrocento Sans"/>
                <a:ea typeface="Quattrocento Sans"/>
                <a:cs typeface="Quattrocento Sans"/>
                <a:sym typeface="Quattrocento Sans"/>
              </a:rPr>
              <a:t>Memory Based Approach </a:t>
            </a:r>
            <a:r>
              <a:rPr b="0" i="0" lang="es-AR" sz="2600" u="none" cap="none" strike="noStrike">
                <a:solidFill>
                  <a:schemeClr val="accent5"/>
                </a:solidFill>
                <a:latin typeface="Quattrocento Sans"/>
                <a:ea typeface="Quattrocento Sans"/>
                <a:cs typeface="Quattrocento Sans"/>
                <a:sym typeface="Quattrocento Sans"/>
              </a:rPr>
              <a:t>y </a:t>
            </a:r>
            <a:r>
              <a:rPr b="0" i="1" lang="es-AR" sz="2600" u="none" cap="none" strike="noStrike">
                <a:solidFill>
                  <a:schemeClr val="accent5"/>
                </a:solidFill>
                <a:latin typeface="Quattrocento Sans"/>
                <a:ea typeface="Quattrocento Sans"/>
                <a:cs typeface="Quattrocento Sans"/>
                <a:sym typeface="Quattrocento Sans"/>
              </a:rPr>
              <a:t>Model Based Approach</a:t>
            </a:r>
            <a:r>
              <a:rPr b="0" i="0" lang="es-AR" sz="2600" u="none" cap="none" strike="noStrike">
                <a:solidFill>
                  <a:schemeClr val="accent5"/>
                </a:solidFill>
                <a:latin typeface="Quattrocento Sans"/>
                <a:ea typeface="Quattrocento Sans"/>
                <a:cs typeface="Quattrocento Sans"/>
                <a:sym typeface="Quattrocento Sans"/>
              </a:rPr>
              <a:t>). </a:t>
            </a:r>
            <a:endParaRPr b="0" i="0" sz="2600" u="none" cap="none" strike="noStrike">
              <a:solidFill>
                <a:schemeClr val="accent5"/>
              </a:solidFill>
              <a:latin typeface="Quattrocento Sans"/>
              <a:ea typeface="Quattrocento Sans"/>
              <a:cs typeface="Quattrocento Sans"/>
              <a:sym typeface="Quattrocento Sans"/>
            </a:endParaRPr>
          </a:p>
          <a:p>
            <a:pPr indent="-165100" lvl="0" marL="0" marR="0" rtl="0" algn="l">
              <a:lnSpc>
                <a:spcPct val="100000"/>
              </a:lnSpc>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Spark tiene MLlib con soporte para Collaborative-Filtering</a:t>
            </a:r>
            <a:endParaRPr sz="2600">
              <a:solidFill>
                <a:schemeClr val="accent5"/>
              </a:solidFill>
              <a:latin typeface="Quattrocento Sans"/>
              <a:ea typeface="Quattrocento Sans"/>
              <a:cs typeface="Quattrocento Sans"/>
              <a:sym typeface="Quattrocento Sans"/>
            </a:endParaRPr>
          </a:p>
          <a:p>
            <a:pPr indent="-165100" lvl="0" marL="0" marR="0" rtl="0" algn="l">
              <a:lnSpc>
                <a:spcPct val="100000"/>
              </a:lnSpc>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extLst>
                  <a:ext uri="http://customooxmlschemas.google.com/">
                    <go:slidesCustomData xmlns:go="http://customooxmlschemas.google.com/" textRoundtripDataId="0"/>
                  </a:ext>
                </a:extLst>
              </a:rPr>
              <a:t>R:</a:t>
            </a:r>
            <a:r>
              <a:rPr lang="es-AR" sz="2600">
                <a:solidFill>
                  <a:schemeClr val="accent5"/>
                </a:solidFill>
                <a:latin typeface="Quattrocento Sans"/>
                <a:ea typeface="Quattrocento Sans"/>
                <a:cs typeface="Quattrocento Sans"/>
                <a:sym typeface="Quattrocento Sans"/>
              </a:rPr>
              <a:t> recommenderlab</a:t>
            </a:r>
            <a:endParaRPr sz="2600">
              <a:solidFill>
                <a:schemeClr val="accent5"/>
              </a:solidFill>
              <a:latin typeface="Quattrocento Sans"/>
              <a:ea typeface="Quattrocento Sans"/>
              <a:cs typeface="Quattrocento Sans"/>
              <a:sym typeface="Quattrocento Sans"/>
            </a:endParaRPr>
          </a:p>
        </p:txBody>
      </p:sp>
      <p:pic>
        <p:nvPicPr>
          <p:cNvPr id="388" name="Google Shape;388;p27"/>
          <p:cNvPicPr preferRelativeResize="0"/>
          <p:nvPr/>
        </p:nvPicPr>
        <p:blipFill>
          <a:blip r:embed="rId3">
            <a:alphaModFix/>
          </a:blip>
          <a:stretch>
            <a:fillRect/>
          </a:stretch>
        </p:blipFill>
        <p:spPr>
          <a:xfrm>
            <a:off x="7970713" y="1596113"/>
            <a:ext cx="3057525" cy="904875"/>
          </a:xfrm>
          <a:prstGeom prst="rect">
            <a:avLst/>
          </a:prstGeom>
          <a:noFill/>
          <a:ln>
            <a:noFill/>
          </a:ln>
        </p:spPr>
      </p:pic>
      <p:pic>
        <p:nvPicPr>
          <p:cNvPr id="389" name="Google Shape;389;p27"/>
          <p:cNvPicPr preferRelativeResize="0"/>
          <p:nvPr/>
        </p:nvPicPr>
        <p:blipFill rotWithShape="1">
          <a:blip r:embed="rId4">
            <a:alphaModFix/>
          </a:blip>
          <a:srcRect b="33956" l="28815" r="30077" t="17588"/>
          <a:stretch/>
        </p:blipFill>
        <p:spPr>
          <a:xfrm>
            <a:off x="8164550" y="3067875"/>
            <a:ext cx="2482776" cy="1415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28"/>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Sistemas de recomendación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396" name="Google Shape;396;p28"/>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Collaborative filtering</a:t>
            </a:r>
            <a:endParaRPr b="0" i="0" sz="1733" u="none" cap="none" strike="noStrike">
              <a:solidFill>
                <a:srgbClr val="393939"/>
              </a:solidFill>
              <a:latin typeface="Quattrocento Sans"/>
              <a:ea typeface="Quattrocento Sans"/>
              <a:cs typeface="Quattrocento Sans"/>
              <a:sym typeface="Quattrocento Sans"/>
            </a:endParaRPr>
          </a:p>
        </p:txBody>
      </p:sp>
      <p:pic>
        <p:nvPicPr>
          <p:cNvPr id="397" name="Google Shape;397;p28"/>
          <p:cNvPicPr preferRelativeResize="0"/>
          <p:nvPr/>
        </p:nvPicPr>
        <p:blipFill rotWithShape="1">
          <a:blip r:embed="rId3">
            <a:alphaModFix/>
          </a:blip>
          <a:srcRect b="0" l="0" r="0" t="0"/>
          <a:stretch/>
        </p:blipFill>
        <p:spPr>
          <a:xfrm>
            <a:off x="7245324" y="384354"/>
            <a:ext cx="4295775" cy="5448300"/>
          </a:xfrm>
          <a:prstGeom prst="rect">
            <a:avLst/>
          </a:prstGeom>
          <a:noFill/>
          <a:ln>
            <a:noFill/>
          </a:ln>
        </p:spPr>
      </p:pic>
      <p:sp>
        <p:nvSpPr>
          <p:cNvPr id="398" name="Google Shape;398;p28"/>
          <p:cNvSpPr txBox="1"/>
          <p:nvPr/>
        </p:nvSpPr>
        <p:spPr>
          <a:xfrm>
            <a:off x="637950" y="1315175"/>
            <a:ext cx="6220200" cy="4647600"/>
          </a:xfrm>
          <a:prstGeom prst="rect">
            <a:avLst/>
          </a:prstGeom>
          <a:noFill/>
          <a:ln>
            <a:noFill/>
          </a:ln>
        </p:spPr>
        <p:txBody>
          <a:bodyPr anchorCtr="0" anchor="t" bIns="45700" lIns="91425" spcFirstLastPara="1" rIns="91425" wrap="square" tIns="45700">
            <a:noAutofit/>
          </a:bodyPr>
          <a:lstStyle/>
          <a:p>
            <a:pPr indent="-165100" lvl="0" marL="0" marR="0" rtl="0" algn="l">
              <a:lnSpc>
                <a:spcPct val="100000"/>
              </a:lnSpc>
              <a:spcBef>
                <a:spcPts val="0"/>
              </a:spcBef>
              <a:spcAft>
                <a:spcPts val="0"/>
              </a:spcAft>
              <a:buClr>
                <a:schemeClr val="accent1"/>
              </a:buClr>
              <a:buSzPts val="2600"/>
              <a:buFont typeface="Quattrocento Sans"/>
              <a:buChar char="&gt;"/>
            </a:pPr>
            <a:r>
              <a:rPr b="0" i="0" lang="es-AR" sz="2600" u="none" cap="none" strike="noStrike">
                <a:solidFill>
                  <a:srgbClr val="393939"/>
                </a:solidFill>
                <a:highlight>
                  <a:srgbClr val="FFFFFF"/>
                </a:highlight>
                <a:latin typeface="Quattrocento Sans"/>
                <a:ea typeface="Quattrocento Sans"/>
                <a:cs typeface="Quattrocento Sans"/>
                <a:sym typeface="Quattrocento Sans"/>
              </a:rPr>
              <a:t>La idea es </a:t>
            </a:r>
            <a:r>
              <a:rPr b="1" i="0" lang="es-AR" sz="2600" u="none" cap="none" strike="noStrike">
                <a:solidFill>
                  <a:srgbClr val="393939"/>
                </a:solidFill>
                <a:highlight>
                  <a:srgbClr val="FFFFFF"/>
                </a:highlight>
                <a:latin typeface="Quattrocento Sans"/>
                <a:ea typeface="Quattrocento Sans"/>
                <a:cs typeface="Quattrocento Sans"/>
                <a:sym typeface="Quattrocento Sans"/>
              </a:rPr>
              <a:t>encontrar usuarios que comparten los mismos intereses</a:t>
            </a:r>
            <a:r>
              <a:rPr b="0" i="0" lang="es-AR" sz="2600" u="none" cap="none" strike="noStrike">
                <a:solidFill>
                  <a:srgbClr val="393939"/>
                </a:solidFill>
                <a:highlight>
                  <a:srgbClr val="FFFFFF"/>
                </a:highlight>
                <a:latin typeface="Quattrocento Sans"/>
                <a:ea typeface="Quattrocento Sans"/>
                <a:cs typeface="Quattrocento Sans"/>
                <a:sym typeface="Quattrocento Sans"/>
              </a:rPr>
              <a:t>. Si dos usuarios ponen las mismas o casi las mismas calificaciones a determinados ítems entonces tienen gustos similares. De este modo un usuario recibe recomendaciones de ítems que no ha calificado pero que han sido positivamente valorados por otros usuarios similares a él.</a:t>
            </a:r>
            <a:endParaRPr b="0" i="0" sz="2600" u="none" cap="none" strike="noStrike">
              <a:solidFill>
                <a:srgbClr val="393939"/>
              </a:solidFill>
              <a:highlight>
                <a:srgbClr val="FFFFFF"/>
              </a:highlight>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29"/>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Sistemas de recomendación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05" name="Google Shape;405;p29"/>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Collaborative filtering</a:t>
            </a:r>
            <a:endParaRPr b="0" i="0" sz="1733" u="none" cap="none" strike="noStrike">
              <a:solidFill>
                <a:srgbClr val="393939"/>
              </a:solidFill>
              <a:latin typeface="Quattrocento Sans"/>
              <a:ea typeface="Quattrocento Sans"/>
              <a:cs typeface="Quattrocento Sans"/>
              <a:sym typeface="Quattrocento Sans"/>
            </a:endParaRPr>
          </a:p>
        </p:txBody>
      </p:sp>
      <p:sp>
        <p:nvSpPr>
          <p:cNvPr id="406" name="Google Shape;406;p29"/>
          <p:cNvSpPr txBox="1"/>
          <p:nvPr/>
        </p:nvSpPr>
        <p:spPr>
          <a:xfrm>
            <a:off x="637950" y="1315175"/>
            <a:ext cx="5552100" cy="49782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933"/>
              </a:spcBef>
              <a:spcAft>
                <a:spcPts val="0"/>
              </a:spcAft>
              <a:buClr>
                <a:schemeClr val="accent1"/>
              </a:buClr>
              <a:buSzPts val="2400"/>
              <a:buFont typeface="Quattrocento Sans"/>
              <a:buChar char="&gt;"/>
            </a:pPr>
            <a:r>
              <a:rPr b="0" i="0" lang="es-AR" sz="2400" u="none" cap="none" strike="noStrike">
                <a:solidFill>
                  <a:schemeClr val="accent5"/>
                </a:solidFill>
                <a:latin typeface="Quattrocento Sans"/>
                <a:ea typeface="Quattrocento Sans"/>
                <a:cs typeface="Quattrocento Sans"/>
                <a:sym typeface="Quattrocento Sans"/>
              </a:rPr>
              <a:t> Sean n usuarios y m ítems. Los usuarios califican los ítems con un número de 1 a 5. Podemos representar esto en una matriz de nxm que denominaremos “matriz de utilidad"</a:t>
            </a:r>
            <a:endParaRPr b="0" i="0" sz="2400" u="none" cap="none" strike="noStrike">
              <a:solidFill>
                <a:schemeClr val="accent5"/>
              </a:solidFill>
              <a:latin typeface="Quattrocento Sans"/>
              <a:ea typeface="Quattrocento Sans"/>
              <a:cs typeface="Quattrocento Sans"/>
              <a:sym typeface="Quattrocento Sans"/>
            </a:endParaRPr>
          </a:p>
          <a:p>
            <a:pPr indent="-152400" lvl="0" marL="0" marR="0" rtl="0" algn="l">
              <a:lnSpc>
                <a:spcPct val="90000"/>
              </a:lnSpc>
              <a:spcBef>
                <a:spcPts val="933"/>
              </a:spcBef>
              <a:spcAft>
                <a:spcPts val="0"/>
              </a:spcAft>
              <a:buClr>
                <a:schemeClr val="accent1"/>
              </a:buClr>
              <a:buSzPts val="2400"/>
              <a:buFont typeface="Quattrocento Sans"/>
              <a:buChar char="&gt;"/>
            </a:pPr>
            <a:r>
              <a:rPr b="0" i="0" lang="es-AR" sz="2400" u="none" cap="none" strike="noStrike">
                <a:solidFill>
                  <a:schemeClr val="accent5"/>
                </a:solidFill>
                <a:latin typeface="Quattrocento Sans"/>
                <a:ea typeface="Quattrocento Sans"/>
                <a:cs typeface="Quattrocento Sans"/>
                <a:sym typeface="Quattrocento Sans"/>
              </a:rPr>
              <a:t>Nuestro objetivo es estimar las calificaciones que nos faltan. En CF tenemos dos métodos para lograrlo:</a:t>
            </a:r>
            <a:endParaRPr b="0" i="0" sz="2400" u="none" cap="none" strike="noStrike">
              <a:solidFill>
                <a:schemeClr val="accent5"/>
              </a:solidFill>
              <a:latin typeface="Quattrocento Sans"/>
              <a:ea typeface="Quattrocento Sans"/>
              <a:cs typeface="Quattrocento Sans"/>
              <a:sym typeface="Quattrocento Sans"/>
            </a:endParaRPr>
          </a:p>
          <a:p>
            <a:pPr indent="-381000" lvl="1" marL="914400" marR="0" rtl="0" algn="l">
              <a:lnSpc>
                <a:spcPct val="90000"/>
              </a:lnSpc>
              <a:spcBef>
                <a:spcPts val="933"/>
              </a:spcBef>
              <a:spcAft>
                <a:spcPts val="0"/>
              </a:spcAft>
              <a:buClr>
                <a:srgbClr val="000000"/>
              </a:buClr>
              <a:buSzPts val="2400"/>
              <a:buFont typeface="Arial"/>
              <a:buChar char="○"/>
            </a:pPr>
            <a:r>
              <a:rPr b="1" i="0" lang="es-AR" sz="2400" u="none" cap="none" strike="noStrike">
                <a:solidFill>
                  <a:schemeClr val="accent5"/>
                </a:solidFill>
                <a:latin typeface="Quattrocento Sans"/>
                <a:ea typeface="Quattrocento Sans"/>
                <a:cs typeface="Quattrocento Sans"/>
                <a:sym typeface="Quattrocento Sans"/>
              </a:rPr>
              <a:t>semejanza user-user </a:t>
            </a:r>
            <a:endParaRPr b="1" i="0" sz="2400" u="none" cap="none" strike="noStrike">
              <a:solidFill>
                <a:schemeClr val="accent5"/>
              </a:solidFill>
              <a:latin typeface="Quattrocento Sans"/>
              <a:ea typeface="Quattrocento Sans"/>
              <a:cs typeface="Quattrocento Sans"/>
              <a:sym typeface="Quattrocento Sans"/>
            </a:endParaRPr>
          </a:p>
          <a:p>
            <a:pPr indent="-381000" lvl="1" marL="914400" marR="0" rtl="0" algn="l">
              <a:lnSpc>
                <a:spcPct val="90000"/>
              </a:lnSpc>
              <a:spcBef>
                <a:spcPts val="933"/>
              </a:spcBef>
              <a:spcAft>
                <a:spcPts val="0"/>
              </a:spcAft>
              <a:buClr>
                <a:srgbClr val="000000"/>
              </a:buClr>
              <a:buSzPts val="2400"/>
              <a:buFont typeface="Arial"/>
              <a:buChar char="○"/>
            </a:pPr>
            <a:r>
              <a:rPr b="1" i="0" lang="es-AR" sz="2400" u="none" cap="none" strike="noStrike">
                <a:solidFill>
                  <a:schemeClr val="accent5"/>
                </a:solidFill>
                <a:latin typeface="Quattrocento Sans"/>
                <a:ea typeface="Quattrocento Sans"/>
                <a:cs typeface="Quattrocento Sans"/>
                <a:sym typeface="Quattrocento Sans"/>
              </a:rPr>
              <a:t>semejanza item-item</a:t>
            </a:r>
            <a:endParaRPr b="1" i="0" sz="2400" u="none" cap="none" strike="noStrike">
              <a:solidFill>
                <a:schemeClr val="accent5"/>
              </a:solidFill>
              <a:latin typeface="Quattrocento Sans"/>
              <a:ea typeface="Quattrocento Sans"/>
              <a:cs typeface="Quattrocento Sans"/>
              <a:sym typeface="Quattrocento Sans"/>
            </a:endParaRPr>
          </a:p>
        </p:txBody>
      </p:sp>
      <p:pic>
        <p:nvPicPr>
          <p:cNvPr id="407" name="Google Shape;407;p29"/>
          <p:cNvPicPr preferRelativeResize="0"/>
          <p:nvPr/>
        </p:nvPicPr>
        <p:blipFill rotWithShape="1">
          <a:blip r:embed="rId3">
            <a:alphaModFix/>
          </a:blip>
          <a:srcRect b="0" l="0" r="0" t="0"/>
          <a:stretch/>
        </p:blipFill>
        <p:spPr>
          <a:xfrm>
            <a:off x="6425475" y="1562098"/>
            <a:ext cx="5343525" cy="3733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30"/>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Sistemas de recomendación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14" name="Google Shape;414;p30"/>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SzPts val="1473"/>
              <a:buFont typeface="Quattrocento Sans"/>
              <a:buNone/>
            </a:pPr>
            <a:r>
              <a:rPr lang="es-AR">
                <a:solidFill>
                  <a:schemeClr val="accent5"/>
                </a:solidFill>
              </a:rPr>
              <a:t>Collaborative filtering</a:t>
            </a:r>
            <a:endParaRPr b="0" i="0" sz="1733" u="none" cap="none" strike="noStrike">
              <a:solidFill>
                <a:srgbClr val="393939"/>
              </a:solidFill>
              <a:latin typeface="Quattrocento Sans"/>
              <a:ea typeface="Quattrocento Sans"/>
              <a:cs typeface="Quattrocento Sans"/>
              <a:sym typeface="Quattrocento Sans"/>
            </a:endParaRPr>
          </a:p>
        </p:txBody>
      </p:sp>
      <p:sp>
        <p:nvSpPr>
          <p:cNvPr id="415" name="Google Shape;415;p30"/>
          <p:cNvSpPr txBox="1"/>
          <p:nvPr/>
        </p:nvSpPr>
        <p:spPr>
          <a:xfrm>
            <a:off x="239175" y="1387975"/>
            <a:ext cx="5634600" cy="45543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933"/>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En general el modelo item-item da mejores resultados que el user-user porque los usuarios tienen gustos muy diversos que pueden cambiar con el tiempo.</a:t>
            </a:r>
            <a:endParaRPr sz="2400">
              <a:solidFill>
                <a:schemeClr val="accent5"/>
              </a:solidFill>
              <a:latin typeface="Quattrocento Sans"/>
              <a:ea typeface="Quattrocento Sans"/>
              <a:cs typeface="Quattrocento Sans"/>
              <a:sym typeface="Quattrocento Sans"/>
            </a:endParaRPr>
          </a:p>
          <a:p>
            <a:pPr indent="-368300" lvl="0" marL="457200" rtl="0" algn="l">
              <a:lnSpc>
                <a:spcPct val="90000"/>
              </a:lnSpc>
              <a:spcBef>
                <a:spcPts val="933"/>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Para encontrar la semejanza se usa la correlación de Pearson o el coseno</a:t>
            </a:r>
            <a:endParaRPr sz="2400">
              <a:solidFill>
                <a:schemeClr val="accent5"/>
              </a:solidFill>
              <a:latin typeface="Quattrocento Sans"/>
              <a:ea typeface="Quattrocento Sans"/>
              <a:cs typeface="Quattrocento Sans"/>
              <a:sym typeface="Quattrocento Sans"/>
            </a:endParaRPr>
          </a:p>
        </p:txBody>
      </p:sp>
      <p:pic>
        <p:nvPicPr>
          <p:cNvPr id="416" name="Google Shape;416;p30"/>
          <p:cNvPicPr preferRelativeResize="0"/>
          <p:nvPr/>
        </p:nvPicPr>
        <p:blipFill>
          <a:blip r:embed="rId3">
            <a:alphaModFix/>
          </a:blip>
          <a:stretch>
            <a:fillRect/>
          </a:stretch>
        </p:blipFill>
        <p:spPr>
          <a:xfrm>
            <a:off x="7517787" y="740825"/>
            <a:ext cx="3564337" cy="2692701"/>
          </a:xfrm>
          <a:prstGeom prst="rect">
            <a:avLst/>
          </a:prstGeom>
          <a:noFill/>
          <a:ln>
            <a:noFill/>
          </a:ln>
        </p:spPr>
      </p:pic>
      <p:pic>
        <p:nvPicPr>
          <p:cNvPr id="417" name="Google Shape;417;p30"/>
          <p:cNvPicPr preferRelativeResize="0"/>
          <p:nvPr/>
        </p:nvPicPr>
        <p:blipFill>
          <a:blip r:embed="rId4">
            <a:alphaModFix/>
          </a:blip>
          <a:stretch>
            <a:fillRect/>
          </a:stretch>
        </p:blipFill>
        <p:spPr>
          <a:xfrm>
            <a:off x="7011625" y="3705400"/>
            <a:ext cx="4253776" cy="20765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32"/>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Sistemas de recomendación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24" name="Google Shape;424;p32"/>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Collaborative filtering: </a:t>
            </a:r>
            <a:r>
              <a:rPr b="0" i="0" lang="es-AR" sz="1733" u="none" cap="none" strike="noStrike">
                <a:solidFill>
                  <a:srgbClr val="393939"/>
                </a:solidFill>
                <a:latin typeface="Quattrocento Sans"/>
                <a:ea typeface="Quattrocento Sans"/>
                <a:cs typeface="Quattrocento Sans"/>
                <a:sym typeface="Quattrocento Sans"/>
              </a:rPr>
              <a:t>Semejanza ítem-ítem</a:t>
            </a:r>
            <a:endParaRPr b="0" i="0" sz="1733" u="none" cap="none" strike="noStrike">
              <a:solidFill>
                <a:srgbClr val="393939"/>
              </a:solidFill>
              <a:latin typeface="Quattrocento Sans"/>
              <a:ea typeface="Quattrocento Sans"/>
              <a:cs typeface="Quattrocento Sans"/>
              <a:sym typeface="Quattrocento Sans"/>
            </a:endParaRPr>
          </a:p>
        </p:txBody>
      </p:sp>
      <p:sp>
        <p:nvSpPr>
          <p:cNvPr id="425" name="Google Shape;425;p32"/>
          <p:cNvSpPr txBox="1"/>
          <p:nvPr/>
        </p:nvSpPr>
        <p:spPr>
          <a:xfrm>
            <a:off x="6932225" y="1315175"/>
            <a:ext cx="4809600" cy="4647600"/>
          </a:xfrm>
          <a:prstGeom prst="rect">
            <a:avLst/>
          </a:prstGeom>
          <a:noFill/>
          <a:ln>
            <a:noFill/>
          </a:ln>
        </p:spPr>
        <p:txBody>
          <a:bodyPr anchorCtr="0" anchor="t" bIns="45700" lIns="91425" spcFirstLastPara="1" rIns="91425" wrap="square" tIns="45700">
            <a:noAutofit/>
          </a:bodyPr>
          <a:lstStyle/>
          <a:p>
            <a:pPr indent="-165100" lvl="0" marL="0" marR="0" rtl="0" algn="l">
              <a:lnSpc>
                <a:spcPct val="100000"/>
              </a:lnSpc>
              <a:spcBef>
                <a:spcPts val="0"/>
              </a:spcBef>
              <a:spcAft>
                <a:spcPts val="0"/>
              </a:spcAft>
              <a:buClr>
                <a:schemeClr val="accent1"/>
              </a:buClr>
              <a:buSzPts val="2600"/>
              <a:buFont typeface="Quattrocento Sans"/>
              <a:buChar char="&gt;"/>
            </a:pPr>
            <a:r>
              <a:rPr lang="es-AR" sz="2600">
                <a:solidFill>
                  <a:srgbClr val="393939"/>
                </a:solidFill>
                <a:latin typeface="Quattrocento Sans"/>
                <a:ea typeface="Quattrocento Sans"/>
                <a:cs typeface="Quattrocento Sans"/>
                <a:sym typeface="Quattrocento Sans"/>
              </a:rPr>
              <a:t>P</a:t>
            </a:r>
            <a:r>
              <a:rPr b="0" i="0" lang="es-AR" sz="2600" u="none" cap="none" strike="noStrike">
                <a:solidFill>
                  <a:srgbClr val="393939"/>
                </a:solidFill>
                <a:latin typeface="Quattrocento Sans"/>
                <a:ea typeface="Quattrocento Sans"/>
                <a:cs typeface="Quattrocento Sans"/>
                <a:sym typeface="Quattrocento Sans"/>
              </a:rPr>
              <a:t>ara estimar la caliﬁcación de un usuario para un ítem se buscan </a:t>
            </a:r>
            <a:r>
              <a:rPr b="1" i="0" lang="es-AR" sz="2600" u="none" cap="none" strike="noStrike">
                <a:solidFill>
                  <a:srgbClr val="393939"/>
                </a:solidFill>
                <a:latin typeface="Quattrocento Sans"/>
                <a:ea typeface="Quattrocento Sans"/>
                <a:cs typeface="Quattrocento Sans"/>
                <a:sym typeface="Quattrocento Sans"/>
              </a:rPr>
              <a:t>los ítems más parecidos </a:t>
            </a:r>
            <a:r>
              <a:rPr b="0" i="0" lang="es-AR" sz="2600" u="none" cap="none" strike="noStrike">
                <a:solidFill>
                  <a:srgbClr val="393939"/>
                </a:solidFill>
                <a:latin typeface="Quattrocento Sans"/>
                <a:ea typeface="Quattrocento Sans"/>
                <a:cs typeface="Quattrocento Sans"/>
                <a:sym typeface="Quattrocento Sans"/>
              </a:rPr>
              <a:t>al que queremos estimar y que haya caliﬁcado el usuario.</a:t>
            </a:r>
            <a:endParaRPr b="0" i="0" sz="2600" u="none" cap="none" strike="noStrike">
              <a:solidFill>
                <a:srgbClr val="393939"/>
              </a:solidFill>
              <a:latin typeface="Quattrocento Sans"/>
              <a:ea typeface="Quattrocento Sans"/>
              <a:cs typeface="Quattrocento Sans"/>
              <a:sym typeface="Quattrocento Sans"/>
            </a:endParaRPr>
          </a:p>
        </p:txBody>
      </p:sp>
      <p:pic>
        <p:nvPicPr>
          <p:cNvPr id="426" name="Google Shape;426;p32"/>
          <p:cNvPicPr preferRelativeResize="0"/>
          <p:nvPr/>
        </p:nvPicPr>
        <p:blipFill rotWithShape="1">
          <a:blip r:embed="rId3">
            <a:alphaModFix/>
          </a:blip>
          <a:srcRect b="0" l="0" r="0" t="0"/>
          <a:stretch/>
        </p:blipFill>
        <p:spPr>
          <a:xfrm>
            <a:off x="162975" y="1459060"/>
            <a:ext cx="6417251" cy="35984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3"/>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Sistemas de recomendación</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33" name="Google Shape;433;p33"/>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Collaborative filtering: </a:t>
            </a:r>
            <a:r>
              <a:rPr b="0" i="0" lang="es-AR" sz="1733" u="none" cap="none" strike="noStrike">
                <a:solidFill>
                  <a:srgbClr val="393939"/>
                </a:solidFill>
                <a:latin typeface="Quattrocento Sans"/>
                <a:ea typeface="Quattrocento Sans"/>
                <a:cs typeface="Quattrocento Sans"/>
                <a:sym typeface="Quattrocento Sans"/>
              </a:rPr>
              <a:t>Semejanza ítem-ítem</a:t>
            </a:r>
            <a:endParaRPr b="0" i="0" sz="1733" u="none" cap="none" strike="noStrike">
              <a:solidFill>
                <a:srgbClr val="393939"/>
              </a:solidFill>
              <a:latin typeface="Quattrocento Sans"/>
              <a:ea typeface="Quattrocento Sans"/>
              <a:cs typeface="Quattrocento Sans"/>
              <a:sym typeface="Quattrocento Sans"/>
            </a:endParaRPr>
          </a:p>
        </p:txBody>
      </p:sp>
      <p:sp>
        <p:nvSpPr>
          <p:cNvPr id="434" name="Google Shape;434;p33"/>
          <p:cNvSpPr txBox="1"/>
          <p:nvPr/>
        </p:nvSpPr>
        <p:spPr>
          <a:xfrm>
            <a:off x="6190025" y="1733575"/>
            <a:ext cx="5462700" cy="4229400"/>
          </a:xfrm>
          <a:prstGeom prst="rect">
            <a:avLst/>
          </a:prstGeom>
          <a:noFill/>
          <a:ln>
            <a:noFill/>
          </a:ln>
        </p:spPr>
        <p:txBody>
          <a:bodyPr anchorCtr="0" anchor="t" bIns="45700" lIns="91425" spcFirstLastPara="1" rIns="91425" wrap="square" tIns="45700">
            <a:noAutofit/>
          </a:bodyPr>
          <a:lstStyle/>
          <a:p>
            <a:pPr indent="-152400" lvl="0" marL="0" marR="0" rtl="0" algn="l">
              <a:lnSpc>
                <a:spcPct val="100000"/>
              </a:lnSpc>
              <a:spcBef>
                <a:spcPts val="0"/>
              </a:spcBef>
              <a:spcAft>
                <a:spcPts val="0"/>
              </a:spcAft>
              <a:buClr>
                <a:schemeClr val="accent1"/>
              </a:buClr>
              <a:buSzPts val="2400"/>
              <a:buFont typeface="Quattrocento Sans"/>
              <a:buChar char="&gt;"/>
            </a:pPr>
            <a:r>
              <a:rPr b="0" i="0" lang="es-AR" sz="2400" u="none" cap="none" strike="noStrike">
                <a:solidFill>
                  <a:srgbClr val="393939"/>
                </a:solidFill>
                <a:latin typeface="Quattrocento Sans"/>
                <a:ea typeface="Quattrocento Sans"/>
                <a:cs typeface="Quattrocento Sans"/>
                <a:sym typeface="Quattrocento Sans"/>
              </a:rPr>
              <a:t>Luego estimamos la caliﬁcación haciendo un promedio ponderado entre las caliﬁcaciones del usuario para estos ítems y la semejanza que tienen con el ítem que queremos estimar.</a:t>
            </a:r>
            <a:endParaRPr b="0" i="0" sz="2400" u="none" cap="none" strike="noStrike">
              <a:solidFill>
                <a:srgbClr val="393939"/>
              </a:solidFill>
              <a:latin typeface="Quattrocento Sans"/>
              <a:ea typeface="Quattrocento Sans"/>
              <a:cs typeface="Quattrocento Sans"/>
              <a:sym typeface="Quattrocento Sans"/>
            </a:endParaRPr>
          </a:p>
        </p:txBody>
      </p:sp>
      <p:pic>
        <p:nvPicPr>
          <p:cNvPr id="435" name="Google Shape;435;p33"/>
          <p:cNvPicPr preferRelativeResize="0"/>
          <p:nvPr/>
        </p:nvPicPr>
        <p:blipFill rotWithShape="1">
          <a:blip r:embed="rId3">
            <a:alphaModFix/>
          </a:blip>
          <a:srcRect b="0" l="0" r="0" t="0"/>
          <a:stretch/>
        </p:blipFill>
        <p:spPr>
          <a:xfrm>
            <a:off x="75000" y="1443650"/>
            <a:ext cx="5698024" cy="3618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4"/>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927"/>
              <a:buFont typeface="Quattrocento Sans"/>
              <a:buNone/>
            </a:pPr>
            <a:r>
              <a:rPr b="1" i="0" lang="es-AR" sz="2267" u="none" cap="none" strike="noStrike">
                <a:solidFill>
                  <a:schemeClr val="accent1"/>
                </a:solidFill>
                <a:latin typeface="Quattrocento Sans"/>
                <a:ea typeface="Quattrocento Sans"/>
                <a:cs typeface="Quattrocento Sans"/>
                <a:sym typeface="Quattrocento Sans"/>
              </a:rPr>
              <a:t>Agenda</a:t>
            </a:r>
            <a:endParaRPr b="1" i="0" sz="2267" u="none" cap="none" strike="noStrike">
              <a:solidFill>
                <a:schemeClr val="accent1"/>
              </a:solidFill>
              <a:latin typeface="Quattrocento Sans"/>
              <a:ea typeface="Quattrocento Sans"/>
              <a:cs typeface="Quattrocento Sans"/>
              <a:sym typeface="Quattrocento Sans"/>
            </a:endParaRPr>
          </a:p>
        </p:txBody>
      </p:sp>
      <p:sp>
        <p:nvSpPr>
          <p:cNvPr id="442" name="Google Shape;442;p34"/>
          <p:cNvSpPr txBox="1"/>
          <p:nvPr/>
        </p:nvSpPr>
        <p:spPr>
          <a:xfrm>
            <a:off x="637952" y="914400"/>
            <a:ext cx="10897555" cy="4876800"/>
          </a:xfrm>
          <a:prstGeom prst="rect">
            <a:avLst/>
          </a:prstGeom>
          <a:noFill/>
          <a:ln>
            <a:noFill/>
          </a:ln>
        </p:spPr>
        <p:txBody>
          <a:bodyPr anchorCtr="0" anchor="t" bIns="45700" lIns="91425" spcFirstLastPara="1" rIns="91425" wrap="square" tIns="45700">
            <a:noAutofit/>
          </a:bodyPr>
          <a:lstStyle/>
          <a:p>
            <a:pPr indent="-179768" lvl="0" marL="0" rtl="0" algn="l">
              <a:lnSpc>
                <a:spcPct val="80000"/>
              </a:lnSpc>
              <a:spcBef>
                <a:spcPts val="0"/>
              </a:spcBef>
              <a:spcAft>
                <a:spcPts val="0"/>
              </a:spcAft>
              <a:buClr>
                <a:schemeClr val="accent1"/>
              </a:buClr>
              <a:buSzPts val="2831"/>
              <a:buFont typeface="Quattrocento Sans"/>
              <a:buChar char="&gt;"/>
            </a:pPr>
            <a:r>
              <a:rPr lang="es-AR" sz="2960">
                <a:solidFill>
                  <a:schemeClr val="accent5"/>
                </a:solidFill>
                <a:latin typeface="Quattrocento Sans"/>
                <a:ea typeface="Quattrocento Sans"/>
                <a:cs typeface="Quattrocento Sans"/>
                <a:sym typeface="Quattrocento Sans"/>
              </a:rPr>
              <a:t>Clase 1 – Análisis exploratorio de datos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Introducción a machine learning</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Consultas y manipulación de datos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Visualizaciones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Preparación de los datos</a:t>
            </a:r>
            <a:endParaRPr/>
          </a:p>
          <a:p>
            <a:pPr indent="-159766" lvl="2" marL="0" rtl="0" algn="l">
              <a:lnSpc>
                <a:spcPct val="80000"/>
              </a:lnSpc>
              <a:spcBef>
                <a:spcPts val="933"/>
              </a:spcBef>
              <a:spcAft>
                <a:spcPts val="0"/>
              </a:spcAft>
              <a:buClr>
                <a:schemeClr val="accent1"/>
              </a:buClr>
              <a:buSzPts val="2516"/>
              <a:buChar char="•"/>
            </a:pPr>
            <a:r>
              <a:rPr lang="es-AR" sz="2960">
                <a:solidFill>
                  <a:schemeClr val="accent5"/>
                </a:solidFill>
                <a:latin typeface="Quattrocento Sans"/>
                <a:ea typeface="Quattrocento Sans"/>
                <a:cs typeface="Quattrocento Sans"/>
                <a:sym typeface="Quattrocento Sans"/>
              </a:rPr>
              <a:t>Clase 2 – Algoritmos de Machine Learning</a:t>
            </a:r>
            <a:endParaRPr sz="296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Entrenar, validar, evaluar</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Clasificación y regresión. Ensambles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Sistemas de recomendación</a:t>
            </a:r>
            <a:endParaRPr/>
          </a:p>
          <a:p>
            <a:pPr indent="-119824" lvl="2" marL="0" rtl="0" algn="l">
              <a:lnSpc>
                <a:spcPct val="80000"/>
              </a:lnSpc>
              <a:spcBef>
                <a:spcPts val="933"/>
              </a:spcBef>
              <a:spcAft>
                <a:spcPts val="0"/>
              </a:spcAft>
              <a:buClr>
                <a:schemeClr val="accent1"/>
              </a:buClr>
              <a:buSzPts val="1887"/>
              <a:buChar char="•"/>
            </a:pPr>
            <a:r>
              <a:rPr b="1" lang="es-AR" sz="2220">
                <a:solidFill>
                  <a:schemeClr val="accent5"/>
                </a:solidFill>
                <a:latin typeface="Quattrocento Sans"/>
                <a:ea typeface="Quattrocento Sans"/>
                <a:cs typeface="Quattrocento Sans"/>
                <a:sym typeface="Quattrocento Sans"/>
              </a:rPr>
              <a:t>Clustering</a:t>
            </a:r>
            <a:endParaRPr b="1"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220">
              <a:solidFill>
                <a:schemeClr val="accent5"/>
              </a:solidFill>
              <a:latin typeface="Quattrocento Sans"/>
              <a:ea typeface="Quattrocento Sans"/>
              <a:cs typeface="Quattrocento Sans"/>
              <a:sym typeface="Quattrocento Sans"/>
            </a:endParaRPr>
          </a:p>
          <a:p>
            <a:pPr indent="139795" lvl="0" marL="0" rtl="0" algn="l">
              <a:lnSpc>
                <a:spcPct val="80000"/>
              </a:lnSpc>
              <a:spcBef>
                <a:spcPts val="933"/>
              </a:spcBef>
              <a:spcAft>
                <a:spcPts val="0"/>
              </a:spcAft>
              <a:buClr>
                <a:schemeClr val="accent1"/>
              </a:buClr>
              <a:buSzPts val="2202"/>
              <a:buFont typeface="Quattrocento Sans"/>
              <a:buNone/>
            </a:pPr>
            <a:r>
              <a:t/>
            </a:r>
            <a:endParaRPr sz="2590">
              <a:solidFill>
                <a:schemeClr val="accent5"/>
              </a:solidFill>
              <a:latin typeface="Quattrocento Sans"/>
              <a:ea typeface="Quattrocento Sans"/>
              <a:cs typeface="Quattrocento Sans"/>
              <a:sym typeface="Quattrocento Sans"/>
            </a:endParaRPr>
          </a:p>
          <a:p>
            <a:pPr indent="139795" lvl="0" marL="0" marR="0" rtl="0" algn="l">
              <a:lnSpc>
                <a:spcPct val="80000"/>
              </a:lnSpc>
              <a:spcBef>
                <a:spcPts val="933"/>
              </a:spcBef>
              <a:spcAft>
                <a:spcPts val="0"/>
              </a:spcAft>
              <a:buClr>
                <a:schemeClr val="accent1"/>
              </a:buClr>
              <a:buSzPts val="2202"/>
              <a:buFont typeface="Quattrocento Sans"/>
              <a:buNone/>
            </a:pPr>
            <a:r>
              <a:t/>
            </a:r>
            <a:endParaRPr sz="3330">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35"/>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Clustering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49" name="Google Shape;449;p35"/>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t/>
            </a:r>
            <a:endParaRPr b="0" i="0" sz="1733" u="none" cap="none" strike="noStrike">
              <a:solidFill>
                <a:srgbClr val="393939"/>
              </a:solidFill>
              <a:latin typeface="Quattrocento Sans"/>
              <a:ea typeface="Quattrocento Sans"/>
              <a:cs typeface="Quattrocento Sans"/>
              <a:sym typeface="Quattrocento Sans"/>
            </a:endParaRPr>
          </a:p>
        </p:txBody>
      </p:sp>
      <p:sp>
        <p:nvSpPr>
          <p:cNvPr id="450" name="Google Shape;450;p35"/>
          <p:cNvSpPr txBox="1"/>
          <p:nvPr/>
        </p:nvSpPr>
        <p:spPr>
          <a:xfrm>
            <a:off x="637950" y="1315175"/>
            <a:ext cx="9793200" cy="1725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s-AR" sz="2400">
                <a:solidFill>
                  <a:srgbClr val="393939"/>
                </a:solidFill>
                <a:latin typeface="Quattrocento Sans"/>
                <a:ea typeface="Quattrocento Sans"/>
                <a:cs typeface="Quattrocento Sans"/>
                <a:sym typeface="Quattrocento Sans"/>
              </a:rPr>
              <a:t>El </a:t>
            </a:r>
            <a:r>
              <a:rPr b="1" lang="es-AR" sz="2400">
                <a:solidFill>
                  <a:srgbClr val="393939"/>
                </a:solidFill>
                <a:latin typeface="Quattrocento Sans"/>
                <a:ea typeface="Quattrocento Sans"/>
                <a:cs typeface="Quattrocento Sans"/>
                <a:sym typeface="Quattrocento Sans"/>
              </a:rPr>
              <a:t>clustering</a:t>
            </a:r>
            <a:r>
              <a:rPr lang="es-AR" sz="2400">
                <a:solidFill>
                  <a:srgbClr val="393939"/>
                </a:solidFill>
                <a:latin typeface="Quattrocento Sans"/>
                <a:ea typeface="Quattrocento Sans"/>
                <a:cs typeface="Quattrocento Sans"/>
                <a:sym typeface="Quattrocento Sans"/>
              </a:rPr>
              <a:t> es uno de los métodos de </a:t>
            </a:r>
            <a:r>
              <a:rPr b="1" lang="es-AR" sz="2400">
                <a:solidFill>
                  <a:srgbClr val="393939"/>
                </a:solidFill>
                <a:latin typeface="Quattrocento Sans"/>
                <a:ea typeface="Quattrocento Sans"/>
                <a:cs typeface="Quattrocento Sans"/>
                <a:sym typeface="Quattrocento Sans"/>
              </a:rPr>
              <a:t>aprendizaje no supervisado</a:t>
            </a:r>
            <a:r>
              <a:rPr lang="es-AR" sz="2400">
                <a:solidFill>
                  <a:srgbClr val="393939"/>
                </a:solidFill>
                <a:latin typeface="Quattrocento Sans"/>
                <a:ea typeface="Quattrocento Sans"/>
                <a:cs typeface="Quattrocento Sans"/>
                <a:sym typeface="Quattrocento Sans"/>
              </a:rPr>
              <a:t> más importantes y busca caracterizar </a:t>
            </a:r>
            <a:r>
              <a:rPr b="1" lang="es-AR" sz="2400">
                <a:solidFill>
                  <a:srgbClr val="393939"/>
                </a:solidFill>
                <a:latin typeface="Quattrocento Sans"/>
                <a:ea typeface="Quattrocento Sans"/>
                <a:cs typeface="Quattrocento Sans"/>
                <a:sym typeface="Quattrocento Sans"/>
              </a:rPr>
              <a:t>conceptos desconocidos</a:t>
            </a:r>
            <a:r>
              <a:rPr lang="es-AR" sz="2400">
                <a:solidFill>
                  <a:srgbClr val="393939"/>
                </a:solidFill>
                <a:latin typeface="Quattrocento Sans"/>
                <a:ea typeface="Quattrocento Sans"/>
                <a:cs typeface="Quattrocento Sans"/>
                <a:sym typeface="Quattrocento Sans"/>
              </a:rPr>
              <a:t> a partir de los ejemplos disponibles.</a:t>
            </a:r>
            <a:endParaRPr sz="2400">
              <a:solidFill>
                <a:srgbClr val="393939"/>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t/>
            </a:r>
            <a:endParaRPr sz="1726">
              <a:solidFill>
                <a:srgbClr val="393939"/>
              </a:solidFill>
              <a:latin typeface="Quattrocento Sans"/>
              <a:ea typeface="Quattrocento Sans"/>
              <a:cs typeface="Quattrocento Sans"/>
              <a:sym typeface="Quattrocento Sans"/>
            </a:endParaRPr>
          </a:p>
        </p:txBody>
      </p:sp>
      <p:pic>
        <p:nvPicPr>
          <p:cNvPr id="451" name="Google Shape;451;p35"/>
          <p:cNvPicPr preferRelativeResize="0"/>
          <p:nvPr/>
        </p:nvPicPr>
        <p:blipFill>
          <a:blip r:embed="rId3">
            <a:alphaModFix/>
          </a:blip>
          <a:stretch>
            <a:fillRect/>
          </a:stretch>
        </p:blipFill>
        <p:spPr>
          <a:xfrm>
            <a:off x="2044238" y="2511500"/>
            <a:ext cx="7607773" cy="3512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g64e53c5c7e_0_222"/>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Clustering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58" name="Google Shape;458;g64e53c5c7e_0_222"/>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Aplicaciones</a:t>
            </a:r>
            <a:endParaRPr b="0" i="0" sz="1733" u="none" cap="none" strike="noStrike">
              <a:solidFill>
                <a:srgbClr val="393939"/>
              </a:solidFill>
              <a:latin typeface="Quattrocento Sans"/>
              <a:ea typeface="Quattrocento Sans"/>
              <a:cs typeface="Quattrocento Sans"/>
              <a:sym typeface="Quattrocento Sans"/>
            </a:endParaRPr>
          </a:p>
        </p:txBody>
      </p:sp>
      <p:sp>
        <p:nvSpPr>
          <p:cNvPr id="459" name="Google Shape;459;g64e53c5c7e_0_222"/>
          <p:cNvSpPr txBox="1"/>
          <p:nvPr/>
        </p:nvSpPr>
        <p:spPr>
          <a:xfrm>
            <a:off x="637950" y="1315175"/>
            <a:ext cx="9793200" cy="2147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Permite encontrar grupos de instancias con características similares.</a:t>
            </a:r>
            <a:endParaRPr sz="2400">
              <a:solidFill>
                <a:srgbClr val="393939"/>
              </a:solidFill>
              <a:latin typeface="Quattrocento Sans"/>
              <a:ea typeface="Quattrocento Sans"/>
              <a:cs typeface="Quattrocento Sans"/>
              <a:sym typeface="Quattrocento Sans"/>
            </a:endParaRPr>
          </a:p>
          <a:p>
            <a:pPr indent="-381000" lvl="0" marL="457200" marR="0" rtl="0" algn="l">
              <a:lnSpc>
                <a:spcPct val="115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Identificar grupos y describirlos</a:t>
            </a:r>
            <a:endParaRPr sz="2400">
              <a:solidFill>
                <a:srgbClr val="393939"/>
              </a:solidFill>
              <a:latin typeface="Quattrocento Sans"/>
              <a:ea typeface="Quattrocento Sans"/>
              <a:cs typeface="Quattrocento Sans"/>
              <a:sym typeface="Quattrocento Sans"/>
            </a:endParaRPr>
          </a:p>
          <a:p>
            <a:pPr indent="-381000" lvl="1" marL="914400" marR="0" rtl="0" algn="l">
              <a:lnSpc>
                <a:spcPct val="115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segmentación de clientes</a:t>
            </a:r>
            <a:endParaRPr sz="2400">
              <a:solidFill>
                <a:srgbClr val="393939"/>
              </a:solidFill>
              <a:latin typeface="Quattrocento Sans"/>
              <a:ea typeface="Quattrocento Sans"/>
              <a:cs typeface="Quattrocento Sans"/>
              <a:sym typeface="Quattrocento Sans"/>
            </a:endParaRPr>
          </a:p>
          <a:p>
            <a:pPr indent="-381000" lvl="1" marL="914400" marR="0" rtl="0" algn="l">
              <a:lnSpc>
                <a:spcPct val="115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segmentación de alumnos</a:t>
            </a:r>
            <a:endParaRPr sz="2400">
              <a:solidFill>
                <a:srgbClr val="393939"/>
              </a:solidFill>
              <a:latin typeface="Quattrocento Sans"/>
              <a:ea typeface="Quattrocento Sans"/>
              <a:cs typeface="Quattrocento Sans"/>
              <a:sym typeface="Quattrocento Sans"/>
            </a:endParaRPr>
          </a:p>
          <a:p>
            <a:pPr indent="-381000" lvl="0" marL="457200" marR="0" rtl="0" algn="l">
              <a:lnSpc>
                <a:spcPct val="115000"/>
              </a:lnSpc>
              <a:spcBef>
                <a:spcPts val="0"/>
              </a:spcBef>
              <a:spcAft>
                <a:spcPts val="0"/>
              </a:spcAft>
              <a:buClr>
                <a:srgbClr val="393939"/>
              </a:buClr>
              <a:buSzPts val="2400"/>
              <a:buFont typeface="Quattrocento Sans"/>
              <a:buChar char="●"/>
            </a:pPr>
            <a:r>
              <a:rPr lang="es-AR" sz="2400">
                <a:solidFill>
                  <a:srgbClr val="393939"/>
                </a:solidFill>
                <a:latin typeface="Quattrocento Sans"/>
                <a:ea typeface="Quattrocento Sans"/>
                <a:cs typeface="Quattrocento Sans"/>
                <a:sym typeface="Quattrocento Sans"/>
              </a:rPr>
              <a:t>Detección de casos anómalos</a:t>
            </a:r>
            <a:endParaRPr sz="2400">
              <a:solidFill>
                <a:srgbClr val="393939"/>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None/>
            </a:pPr>
            <a:r>
              <a:t/>
            </a:r>
            <a:endParaRPr sz="1726">
              <a:solidFill>
                <a:srgbClr val="393939"/>
              </a:solidFill>
              <a:latin typeface="Quattrocento Sans"/>
              <a:ea typeface="Quattrocento Sans"/>
              <a:cs typeface="Quattrocento Sans"/>
              <a:sym typeface="Quattrocento Sans"/>
            </a:endParaRPr>
          </a:p>
        </p:txBody>
      </p:sp>
      <p:pic>
        <p:nvPicPr>
          <p:cNvPr id="460" name="Google Shape;460;g64e53c5c7e_0_222"/>
          <p:cNvPicPr preferRelativeResize="0"/>
          <p:nvPr/>
        </p:nvPicPr>
        <p:blipFill>
          <a:blip r:embed="rId3">
            <a:alphaModFix/>
          </a:blip>
          <a:stretch>
            <a:fillRect/>
          </a:stretch>
        </p:blipFill>
        <p:spPr>
          <a:xfrm>
            <a:off x="6096000" y="2260762"/>
            <a:ext cx="5856674" cy="386483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g64e53c5c7e_0_212"/>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Clustering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67" name="Google Shape;467;g64e53c5c7e_0_212"/>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K-Means</a:t>
            </a:r>
            <a:endParaRPr b="0" i="0" sz="1733" u="none" cap="none" strike="noStrike">
              <a:solidFill>
                <a:srgbClr val="393939"/>
              </a:solidFill>
              <a:latin typeface="Quattrocento Sans"/>
              <a:ea typeface="Quattrocento Sans"/>
              <a:cs typeface="Quattrocento Sans"/>
              <a:sym typeface="Quattrocento Sans"/>
            </a:endParaRPr>
          </a:p>
        </p:txBody>
      </p:sp>
      <p:pic>
        <p:nvPicPr>
          <p:cNvPr id="468" name="Google Shape;468;g64e53c5c7e_0_212"/>
          <p:cNvPicPr preferRelativeResize="0"/>
          <p:nvPr/>
        </p:nvPicPr>
        <p:blipFill>
          <a:blip r:embed="rId3">
            <a:alphaModFix/>
          </a:blip>
          <a:stretch>
            <a:fillRect/>
          </a:stretch>
        </p:blipFill>
        <p:spPr>
          <a:xfrm>
            <a:off x="4681775" y="2777250"/>
            <a:ext cx="6239949" cy="3485850"/>
          </a:xfrm>
          <a:prstGeom prst="rect">
            <a:avLst/>
          </a:prstGeom>
          <a:noFill/>
          <a:ln>
            <a:noFill/>
          </a:ln>
        </p:spPr>
      </p:pic>
      <p:sp>
        <p:nvSpPr>
          <p:cNvPr id="469" name="Google Shape;469;g64e53c5c7e_0_212"/>
          <p:cNvSpPr txBox="1"/>
          <p:nvPr/>
        </p:nvSpPr>
        <p:spPr>
          <a:xfrm>
            <a:off x="637950" y="1315175"/>
            <a:ext cx="10648800" cy="17673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0"/>
              </a:spcBef>
              <a:spcAft>
                <a:spcPts val="0"/>
              </a:spcAft>
              <a:buClr>
                <a:schemeClr val="accent1"/>
              </a:buClr>
              <a:buSzPts val="2400"/>
              <a:buFont typeface="Quattrocento Sans"/>
              <a:buChar char="&gt;"/>
            </a:pPr>
            <a:r>
              <a:rPr b="0" i="0" lang="es-AR" sz="2400" u="none" cap="none" strike="noStrike">
                <a:solidFill>
                  <a:srgbClr val="393939"/>
                </a:solidFill>
                <a:latin typeface="Quattrocento Sans"/>
                <a:ea typeface="Quattrocento Sans"/>
                <a:cs typeface="Quattrocento Sans"/>
                <a:sym typeface="Quattrocento Sans"/>
              </a:rPr>
              <a:t>Es el más importante de los algoritmos de clustering.</a:t>
            </a:r>
            <a:endParaRPr b="0" i="0" sz="2400" u="none" cap="none" strike="noStrike">
              <a:solidFill>
                <a:srgbClr val="393939"/>
              </a:solidFill>
              <a:latin typeface="Quattrocento Sans"/>
              <a:ea typeface="Quattrocento Sans"/>
              <a:cs typeface="Quattrocento Sans"/>
              <a:sym typeface="Quattrocento Sans"/>
            </a:endParaRPr>
          </a:p>
          <a:p>
            <a:pPr indent="-152400" lvl="0" marL="0" marR="0" rtl="0" algn="l">
              <a:lnSpc>
                <a:spcPct val="90000"/>
              </a:lnSpc>
              <a:spcBef>
                <a:spcPts val="933"/>
              </a:spcBef>
              <a:spcAft>
                <a:spcPts val="0"/>
              </a:spcAft>
              <a:buClr>
                <a:schemeClr val="accent1"/>
              </a:buClr>
              <a:buSzPts val="2400"/>
              <a:buFont typeface="Quattrocento Sans"/>
              <a:buChar char="&gt;"/>
            </a:pPr>
            <a:r>
              <a:rPr b="0" i="0" lang="es-AR" sz="2400" u="none" cap="none" strike="noStrike">
                <a:solidFill>
                  <a:srgbClr val="393939"/>
                </a:solidFill>
                <a:latin typeface="Quattrocento Sans"/>
                <a:ea typeface="Quattrocento Sans"/>
                <a:cs typeface="Quattrocento Sans"/>
                <a:sym typeface="Quattrocento Sans"/>
              </a:rPr>
              <a:t>Tenemos una serie de m puntos en </a:t>
            </a:r>
            <a:r>
              <a:rPr b="0" i="1" lang="es-AR" sz="2400" u="none" cap="none" strike="noStrike">
                <a:solidFill>
                  <a:srgbClr val="393939"/>
                </a:solidFill>
                <a:latin typeface="Quattrocento Sans"/>
                <a:ea typeface="Quattrocento Sans"/>
                <a:cs typeface="Quattrocento Sans"/>
                <a:sym typeface="Quattrocento Sans"/>
              </a:rPr>
              <a:t>n</a:t>
            </a:r>
            <a:r>
              <a:rPr b="0" i="0" lang="es-AR" sz="2400" u="none" cap="none" strike="noStrike">
                <a:solidFill>
                  <a:srgbClr val="393939"/>
                </a:solidFill>
                <a:latin typeface="Quattrocento Sans"/>
                <a:ea typeface="Quattrocento Sans"/>
                <a:cs typeface="Quattrocento Sans"/>
                <a:sym typeface="Quattrocento Sans"/>
              </a:rPr>
              <a:t> dimensiones. </a:t>
            </a:r>
            <a:endParaRPr b="0" i="0" sz="2400" u="none" cap="none" strike="noStrike">
              <a:solidFill>
                <a:srgbClr val="393939"/>
              </a:solidFill>
              <a:latin typeface="Quattrocento Sans"/>
              <a:ea typeface="Quattrocento Sans"/>
              <a:cs typeface="Quattrocento Sans"/>
              <a:sym typeface="Quattrocento Sans"/>
            </a:endParaRPr>
          </a:p>
          <a:p>
            <a:pPr indent="-152400" lvl="0" marL="0" marR="0" rtl="0" algn="l">
              <a:lnSpc>
                <a:spcPct val="90000"/>
              </a:lnSpc>
              <a:spcBef>
                <a:spcPts val="933"/>
              </a:spcBef>
              <a:spcAft>
                <a:spcPts val="0"/>
              </a:spcAft>
              <a:buClr>
                <a:schemeClr val="accent1"/>
              </a:buClr>
              <a:buSzPts val="2400"/>
              <a:buFont typeface="Quattrocento Sans"/>
              <a:buChar char="&gt;"/>
            </a:pPr>
            <a:r>
              <a:rPr b="0" i="0" lang="es-AR" sz="2400" u="none" cap="none" strike="noStrike">
                <a:solidFill>
                  <a:srgbClr val="393939"/>
                </a:solidFill>
                <a:latin typeface="Quattrocento Sans"/>
                <a:ea typeface="Quattrocento Sans"/>
                <a:cs typeface="Quattrocento Sans"/>
                <a:sym typeface="Quattrocento Sans"/>
              </a:rPr>
              <a:t>El objetivo es encontrar cómo repartir los </a:t>
            </a:r>
            <a:r>
              <a:rPr b="0" i="1" lang="es-AR" sz="2400" u="none" cap="none" strike="noStrike">
                <a:solidFill>
                  <a:srgbClr val="393939"/>
                </a:solidFill>
                <a:latin typeface="Quattrocento Sans"/>
                <a:ea typeface="Quattrocento Sans"/>
                <a:cs typeface="Quattrocento Sans"/>
                <a:sym typeface="Quattrocento Sans"/>
              </a:rPr>
              <a:t>m</a:t>
            </a:r>
            <a:r>
              <a:rPr b="0" i="0" lang="es-AR" sz="2400" u="none" cap="none" strike="noStrike">
                <a:solidFill>
                  <a:srgbClr val="393939"/>
                </a:solidFill>
                <a:latin typeface="Quattrocento Sans"/>
                <a:ea typeface="Quattrocento Sans"/>
                <a:cs typeface="Quattrocento Sans"/>
                <a:sym typeface="Quattrocento Sans"/>
              </a:rPr>
              <a:t> puntos en k clusters de la mejor forma posible.</a:t>
            </a:r>
            <a:endParaRPr b="0" i="0" sz="2400" u="none" cap="none" strike="noStrike">
              <a:solidFill>
                <a:srgbClr val="393939"/>
              </a:solidFill>
              <a:latin typeface="Quattrocento Sans"/>
              <a:ea typeface="Quattrocento Sans"/>
              <a:cs typeface="Quattrocento Sans"/>
              <a:sym typeface="Quattrocento Sans"/>
            </a:endParaRPr>
          </a:p>
        </p:txBody>
      </p:sp>
      <p:sp>
        <p:nvSpPr>
          <p:cNvPr id="470" name="Google Shape;470;g64e53c5c7e_0_212"/>
          <p:cNvSpPr txBox="1"/>
          <p:nvPr/>
        </p:nvSpPr>
        <p:spPr>
          <a:xfrm>
            <a:off x="619125" y="3178100"/>
            <a:ext cx="3710400" cy="28407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933"/>
              </a:spcBef>
              <a:spcAft>
                <a:spcPts val="0"/>
              </a:spcAft>
              <a:buClr>
                <a:schemeClr val="accent1"/>
              </a:buClr>
              <a:buSzPts val="2400"/>
              <a:buFont typeface="Quattrocento Sans"/>
              <a:buChar char="&gt;"/>
            </a:pPr>
            <a:r>
              <a:rPr b="0" i="0" lang="es-AR" sz="2400" u="none" cap="none" strike="noStrike">
                <a:solidFill>
                  <a:srgbClr val="393939"/>
                </a:solidFill>
                <a:latin typeface="Quattrocento Sans"/>
                <a:ea typeface="Quattrocento Sans"/>
                <a:cs typeface="Quattrocento Sans"/>
                <a:sym typeface="Quattrocento Sans"/>
              </a:rPr>
              <a:t>En K-Means la cantidad de clusters k es siempre un hiper-parámetro.</a:t>
            </a:r>
            <a:endParaRPr b="0" i="0" sz="2400" u="none" cap="none" strike="noStrike">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8"/>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155" name="Google Shape;155;p8"/>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Problemas</a:t>
            </a:r>
            <a:endParaRPr b="0" i="0" sz="1733" u="none" cap="none" strike="noStrike">
              <a:solidFill>
                <a:srgbClr val="393939"/>
              </a:solidFill>
              <a:latin typeface="Quattrocento Sans"/>
              <a:ea typeface="Quattrocento Sans"/>
              <a:cs typeface="Quattrocento Sans"/>
              <a:sym typeface="Quattrocento Sans"/>
            </a:endParaRPr>
          </a:p>
        </p:txBody>
      </p:sp>
      <p:sp>
        <p:nvSpPr>
          <p:cNvPr id="156" name="Google Shape;156;p8"/>
          <p:cNvSpPr txBox="1"/>
          <p:nvPr/>
        </p:nvSpPr>
        <p:spPr>
          <a:xfrm>
            <a:off x="637953" y="1315178"/>
            <a:ext cx="10986600" cy="1992226"/>
          </a:xfrm>
          <a:prstGeom prst="rect">
            <a:avLst/>
          </a:prstGeom>
          <a:noFill/>
          <a:ln>
            <a:noFill/>
          </a:ln>
        </p:spPr>
        <p:txBody>
          <a:bodyPr anchorCtr="0" anchor="t" bIns="45700" lIns="91425" spcFirstLastPara="1" rIns="91425" wrap="square" tIns="45700">
            <a:noAutofit/>
          </a:bodyPr>
          <a:lstStyle/>
          <a:p>
            <a:pPr indent="-152400" lvl="0" marL="0" marR="0" rtl="0" algn="l">
              <a:lnSpc>
                <a:spcPct val="100000"/>
              </a:lnSpc>
              <a:spcBef>
                <a:spcPts val="0"/>
              </a:spcBef>
              <a:spcAft>
                <a:spcPts val="0"/>
              </a:spcAft>
              <a:buClr>
                <a:schemeClr val="accent1"/>
              </a:buClr>
              <a:buSzPts val="2400"/>
              <a:buFont typeface="Quattrocento Sans"/>
              <a:buChar char="&gt;"/>
            </a:pPr>
            <a:r>
              <a:rPr b="1" i="0" lang="es-AR" sz="2400" u="none" cap="none" strike="noStrike">
                <a:solidFill>
                  <a:srgbClr val="393939"/>
                </a:solidFill>
                <a:latin typeface="Quattrocento Sans"/>
                <a:ea typeface="Quattrocento Sans"/>
                <a:cs typeface="Quattrocento Sans"/>
                <a:sym typeface="Quattrocento Sans"/>
              </a:rPr>
              <a:t>Overfitting: </a:t>
            </a:r>
            <a:r>
              <a:rPr b="0" i="0" lang="es-AR" sz="2400" u="none" cap="none" strike="noStrike">
                <a:solidFill>
                  <a:srgbClr val="393939"/>
                </a:solidFill>
                <a:latin typeface="Quattrocento Sans"/>
                <a:ea typeface="Quattrocento Sans"/>
                <a:cs typeface="Quattrocento Sans"/>
                <a:sym typeface="Quattrocento Sans"/>
              </a:rPr>
              <a:t>el modelo es demasiado complejo; se ajusta bien a los datos de entrenamiento pero puede no generalizar adecuadamente con nuevos datos.</a:t>
            </a:r>
            <a:endParaRPr b="0" i="0" sz="2400" u="none" cap="none" strike="noStrike">
              <a:solidFill>
                <a:srgbClr val="393939"/>
              </a:solidFill>
              <a:latin typeface="Quattrocento Sans"/>
              <a:ea typeface="Quattrocento Sans"/>
              <a:cs typeface="Quattrocento Sans"/>
              <a:sym typeface="Quattrocento Sans"/>
            </a:endParaRPr>
          </a:p>
          <a:p>
            <a:pPr indent="-152400" lvl="0" marL="0" marR="0" rtl="0" algn="l">
              <a:lnSpc>
                <a:spcPct val="100000"/>
              </a:lnSpc>
              <a:spcBef>
                <a:spcPts val="933"/>
              </a:spcBef>
              <a:spcAft>
                <a:spcPts val="0"/>
              </a:spcAft>
              <a:buClr>
                <a:schemeClr val="accent1"/>
              </a:buClr>
              <a:buSzPts val="2400"/>
              <a:buFont typeface="Quattrocento Sans"/>
              <a:buChar char="&gt;"/>
            </a:pPr>
            <a:r>
              <a:rPr b="1" i="0" lang="es-AR" sz="2400" u="none" cap="none" strike="noStrike">
                <a:solidFill>
                  <a:srgbClr val="393939"/>
                </a:solidFill>
                <a:latin typeface="Quattrocento Sans"/>
                <a:ea typeface="Quattrocento Sans"/>
                <a:cs typeface="Quattrocento Sans"/>
                <a:sym typeface="Quattrocento Sans"/>
              </a:rPr>
              <a:t>Underfitting</a:t>
            </a:r>
            <a:r>
              <a:rPr b="0" i="0" lang="es-AR" sz="2400" u="none" cap="none" strike="noStrike">
                <a:solidFill>
                  <a:srgbClr val="393939"/>
                </a:solidFill>
                <a:latin typeface="Quattrocento Sans"/>
                <a:ea typeface="Quattrocento Sans"/>
                <a:cs typeface="Quattrocento Sans"/>
                <a:sym typeface="Quattrocento Sans"/>
              </a:rPr>
              <a:t>: el modelo es demasiado simple y no representa bien el set de entrenamiento.</a:t>
            </a:r>
            <a:endParaRPr b="0" i="0" sz="2400" u="none" cap="none" strike="noStrike">
              <a:solidFill>
                <a:srgbClr val="393939"/>
              </a:solidFill>
              <a:latin typeface="Quattrocento Sans"/>
              <a:ea typeface="Quattrocento Sans"/>
              <a:cs typeface="Quattrocento Sans"/>
              <a:sym typeface="Quattrocento Sans"/>
            </a:endParaRPr>
          </a:p>
        </p:txBody>
      </p:sp>
      <p:pic>
        <p:nvPicPr>
          <p:cNvPr id="157" name="Google Shape;157;p8"/>
          <p:cNvPicPr preferRelativeResize="0"/>
          <p:nvPr/>
        </p:nvPicPr>
        <p:blipFill rotWithShape="1">
          <a:blip r:embed="rId3">
            <a:alphaModFix/>
          </a:blip>
          <a:srcRect b="0" l="0" r="0" t="0"/>
          <a:stretch/>
        </p:blipFill>
        <p:spPr>
          <a:xfrm>
            <a:off x="1499781" y="3307404"/>
            <a:ext cx="8239125" cy="28384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g631a7bd11a_0_0"/>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Clustering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77" name="Google Shape;477;g631a7bd11a_0_0"/>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K-Means - m</a:t>
            </a:r>
            <a:r>
              <a:rPr lang="es-AR"/>
              <a:t>étodo</a:t>
            </a:r>
            <a:endParaRPr b="0" i="0" sz="1733" u="none" cap="none" strike="noStrike">
              <a:solidFill>
                <a:srgbClr val="393939"/>
              </a:solidFill>
              <a:latin typeface="Quattrocento Sans"/>
              <a:ea typeface="Quattrocento Sans"/>
              <a:cs typeface="Quattrocento Sans"/>
              <a:sym typeface="Quattrocento Sans"/>
            </a:endParaRPr>
          </a:p>
        </p:txBody>
      </p:sp>
      <p:sp>
        <p:nvSpPr>
          <p:cNvPr id="478" name="Google Shape;478;g631a7bd11a_0_0"/>
          <p:cNvSpPr txBox="1"/>
          <p:nvPr/>
        </p:nvSpPr>
        <p:spPr>
          <a:xfrm>
            <a:off x="453250" y="1315175"/>
            <a:ext cx="4025100" cy="48816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933"/>
              </a:spcBef>
              <a:spcAft>
                <a:spcPts val="0"/>
              </a:spcAft>
              <a:buClr>
                <a:schemeClr val="accent1"/>
              </a:buClr>
              <a:buSzPts val="2400"/>
              <a:buFont typeface="Quattrocento Sans"/>
              <a:buChar char="&gt;"/>
            </a:pPr>
            <a:r>
              <a:rPr lang="es-AR" sz="2400">
                <a:solidFill>
                  <a:srgbClr val="393939"/>
                </a:solidFill>
                <a:latin typeface="Quattrocento Sans"/>
                <a:ea typeface="Quattrocento Sans"/>
                <a:cs typeface="Quattrocento Sans"/>
                <a:sym typeface="Quattrocento Sans"/>
              </a:rPr>
              <a:t> </a:t>
            </a:r>
            <a:r>
              <a:rPr b="0" i="0" lang="es-AR" sz="2400" u="none" cap="none" strike="noStrike">
                <a:solidFill>
                  <a:srgbClr val="393939"/>
                </a:solidFill>
                <a:latin typeface="Quattrocento Sans"/>
                <a:ea typeface="Quattrocento Sans"/>
                <a:cs typeface="Quattrocento Sans"/>
                <a:sym typeface="Quattrocento Sans"/>
              </a:rPr>
              <a:t>Podemos deﬁnir a cada cluster a partir de su centro (centroide). </a:t>
            </a:r>
            <a:endParaRPr b="0" i="0" sz="2400" u="none" cap="none" strike="noStrike">
              <a:solidFill>
                <a:srgbClr val="393939"/>
              </a:solidFill>
              <a:latin typeface="Quattrocento Sans"/>
              <a:ea typeface="Quattrocento Sans"/>
              <a:cs typeface="Quattrocento Sans"/>
              <a:sym typeface="Quattrocento Sans"/>
            </a:endParaRPr>
          </a:p>
          <a:p>
            <a:pPr indent="-152400" lvl="1" marL="0" marR="0" rtl="0" algn="l">
              <a:lnSpc>
                <a:spcPct val="90000"/>
              </a:lnSpc>
              <a:spcBef>
                <a:spcPts val="933"/>
              </a:spcBef>
              <a:spcAft>
                <a:spcPts val="0"/>
              </a:spcAft>
              <a:buClr>
                <a:schemeClr val="accent1"/>
              </a:buClr>
              <a:buSzPts val="2400"/>
              <a:buFont typeface="Quattrocento Sans"/>
              <a:buChar char="&gt;"/>
            </a:pPr>
            <a:r>
              <a:rPr lang="es-AR" sz="2400">
                <a:solidFill>
                  <a:srgbClr val="393939"/>
                </a:solidFill>
                <a:latin typeface="Quattrocento Sans"/>
                <a:ea typeface="Quattrocento Sans"/>
                <a:cs typeface="Quattrocento Sans"/>
                <a:sym typeface="Quattrocento Sans"/>
              </a:rPr>
              <a:t> </a:t>
            </a:r>
            <a:r>
              <a:rPr b="0" i="0" lang="es-AR" sz="2400" u="none" cap="none" strike="noStrike">
                <a:solidFill>
                  <a:srgbClr val="393939"/>
                </a:solidFill>
                <a:latin typeface="Quattrocento Sans"/>
                <a:ea typeface="Quattrocento Sans"/>
                <a:cs typeface="Quattrocento Sans"/>
                <a:sym typeface="Quattrocento Sans"/>
              </a:rPr>
              <a:t>La </a:t>
            </a:r>
            <a:r>
              <a:rPr b="1" i="0" lang="es-AR" sz="2400" u="none" cap="none" strike="noStrike">
                <a:solidFill>
                  <a:srgbClr val="393939"/>
                </a:solidFill>
                <a:latin typeface="Quattrocento Sans"/>
                <a:ea typeface="Quattrocento Sans"/>
                <a:cs typeface="Quattrocento Sans"/>
                <a:sym typeface="Quattrocento Sans"/>
              </a:rPr>
              <a:t>mejor distribución </a:t>
            </a:r>
            <a:r>
              <a:rPr b="0" i="0" lang="es-AR" sz="2400" u="none" cap="none" strike="noStrike">
                <a:solidFill>
                  <a:srgbClr val="393939"/>
                </a:solidFill>
                <a:latin typeface="Quattrocento Sans"/>
                <a:ea typeface="Quattrocento Sans"/>
                <a:cs typeface="Quattrocento Sans"/>
                <a:sym typeface="Quattrocento Sans"/>
              </a:rPr>
              <a:t>posible es aquella que</a:t>
            </a:r>
            <a:r>
              <a:rPr b="1" i="0" lang="es-AR" sz="2400" u="none" cap="none" strike="noStrike">
                <a:solidFill>
                  <a:srgbClr val="393939"/>
                </a:solidFill>
                <a:latin typeface="Quattrocento Sans"/>
                <a:ea typeface="Quattrocento Sans"/>
                <a:cs typeface="Quattrocento Sans"/>
                <a:sym typeface="Quattrocento Sans"/>
              </a:rPr>
              <a:t> minimiza la distancia entre cada punto y el centroide que se le ha asignado</a:t>
            </a:r>
            <a:r>
              <a:rPr b="0" i="0" lang="es-AR" sz="2400" u="none" cap="none" strike="noStrike">
                <a:solidFill>
                  <a:srgbClr val="393939"/>
                </a:solidFill>
                <a:latin typeface="Quattrocento Sans"/>
                <a:ea typeface="Quattrocento Sans"/>
                <a:cs typeface="Quattrocento Sans"/>
                <a:sym typeface="Quattrocento Sans"/>
              </a:rPr>
              <a:t>.</a:t>
            </a:r>
            <a:endParaRPr b="0" i="0" sz="1726" u="none" cap="none" strike="noStrike">
              <a:solidFill>
                <a:srgbClr val="393939"/>
              </a:solidFill>
              <a:latin typeface="Quattrocento Sans"/>
              <a:ea typeface="Quattrocento Sans"/>
              <a:cs typeface="Quattrocento Sans"/>
              <a:sym typeface="Quattrocento Sans"/>
            </a:endParaRPr>
          </a:p>
        </p:txBody>
      </p:sp>
      <p:pic>
        <p:nvPicPr>
          <p:cNvPr id="479" name="Google Shape;479;g631a7bd11a_0_0"/>
          <p:cNvPicPr preferRelativeResize="0"/>
          <p:nvPr/>
        </p:nvPicPr>
        <p:blipFill rotWithShape="1">
          <a:blip r:embed="rId3">
            <a:alphaModFix/>
          </a:blip>
          <a:srcRect b="0" l="0" r="0" t="0"/>
          <a:stretch/>
        </p:blipFill>
        <p:spPr>
          <a:xfrm>
            <a:off x="4577500" y="1061925"/>
            <a:ext cx="7375175" cy="5001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g631a7bd11a_0_8"/>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Clustering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86" name="Google Shape;486;g631a7bd11a_0_8"/>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K-Means - m</a:t>
            </a:r>
            <a:r>
              <a:rPr lang="es-AR"/>
              <a:t>étodo</a:t>
            </a:r>
            <a:endParaRPr b="0" i="0" sz="1733" u="none" cap="none" strike="noStrike">
              <a:solidFill>
                <a:srgbClr val="393939"/>
              </a:solidFill>
              <a:latin typeface="Quattrocento Sans"/>
              <a:ea typeface="Quattrocento Sans"/>
              <a:cs typeface="Quattrocento Sans"/>
              <a:sym typeface="Quattrocento Sans"/>
            </a:endParaRPr>
          </a:p>
        </p:txBody>
      </p:sp>
      <p:sp>
        <p:nvSpPr>
          <p:cNvPr id="487" name="Google Shape;487;g631a7bd11a_0_8"/>
          <p:cNvSpPr txBox="1"/>
          <p:nvPr/>
        </p:nvSpPr>
        <p:spPr>
          <a:xfrm>
            <a:off x="453250" y="1315175"/>
            <a:ext cx="5148900" cy="45183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933"/>
              </a:spcBef>
              <a:spcAft>
                <a:spcPts val="0"/>
              </a:spcAft>
              <a:buClr>
                <a:srgbClr val="393939"/>
              </a:buClr>
              <a:buSzPts val="2400"/>
              <a:buFont typeface="Quattrocento Sans"/>
              <a:buChar char="●"/>
            </a:pPr>
            <a:r>
              <a:rPr b="0" i="0" lang="es-AR" sz="2400" u="none" cap="none" strike="noStrike">
                <a:solidFill>
                  <a:srgbClr val="393939"/>
                </a:solidFill>
                <a:latin typeface="Quattrocento Sans"/>
                <a:ea typeface="Quattrocento Sans"/>
                <a:cs typeface="Quattrocento Sans"/>
                <a:sym typeface="Quattrocento Sans"/>
              </a:rPr>
              <a:t>Inicializamos k centroides al azar. </a:t>
            </a:r>
            <a:endParaRPr b="0" i="0" sz="2400" u="none" cap="none" strike="noStrike">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b="0" i="0" lang="es-AR" sz="2400" u="none" cap="none" strike="noStrike">
                <a:solidFill>
                  <a:srgbClr val="393939"/>
                </a:solidFill>
                <a:latin typeface="Quattrocento Sans"/>
                <a:ea typeface="Quattrocento Sans"/>
                <a:cs typeface="Quattrocento Sans"/>
                <a:sym typeface="Quattrocento Sans"/>
              </a:rPr>
              <a:t>Luego asignamos cada punto a su centroide más cercano. </a:t>
            </a:r>
            <a:endParaRPr b="0" i="0" sz="2400" u="none" cap="none" strike="noStrike">
              <a:solidFill>
                <a:srgbClr val="393939"/>
              </a:solidFill>
              <a:latin typeface="Quattrocento Sans"/>
              <a:ea typeface="Quattrocento Sans"/>
              <a:cs typeface="Quattrocento Sans"/>
              <a:sym typeface="Quattrocento Sans"/>
            </a:endParaRPr>
          </a:p>
          <a:p>
            <a:pPr indent="-381000" lvl="1" marL="914400" marR="0" rtl="0" algn="l">
              <a:lnSpc>
                <a:spcPct val="90000"/>
              </a:lnSpc>
              <a:spcBef>
                <a:spcPts val="0"/>
              </a:spcBef>
              <a:spcAft>
                <a:spcPts val="0"/>
              </a:spcAft>
              <a:buClr>
                <a:srgbClr val="393939"/>
              </a:buClr>
              <a:buSzPts val="2400"/>
              <a:buFont typeface="Quattrocento Sans"/>
              <a:buChar char="○"/>
            </a:pPr>
            <a:r>
              <a:rPr b="0" i="0" lang="es-AR" sz="2400" u="none" cap="none" strike="noStrike">
                <a:solidFill>
                  <a:srgbClr val="393939"/>
                </a:solidFill>
                <a:latin typeface="Quattrocento Sans"/>
                <a:ea typeface="Quattrocento Sans"/>
                <a:cs typeface="Quattrocento Sans"/>
                <a:sym typeface="Quattrocento Sans"/>
              </a:rPr>
              <a:t>Re-calculamos los centroides como el promedio de todos sus puntos </a:t>
            </a:r>
            <a:endParaRPr b="0" i="0" sz="2400" u="none" cap="none" strike="noStrike">
              <a:solidFill>
                <a:srgbClr val="393939"/>
              </a:solidFill>
              <a:latin typeface="Quattrocento Sans"/>
              <a:ea typeface="Quattrocento Sans"/>
              <a:cs typeface="Quattrocento Sans"/>
              <a:sym typeface="Quattrocento Sans"/>
            </a:endParaRPr>
          </a:p>
          <a:p>
            <a:pPr indent="-317500" lvl="0" marL="457200" marR="0" rtl="0" algn="l">
              <a:lnSpc>
                <a:spcPct val="90000"/>
              </a:lnSpc>
              <a:spcBef>
                <a:spcPts val="0"/>
              </a:spcBef>
              <a:spcAft>
                <a:spcPts val="0"/>
              </a:spcAft>
              <a:buClr>
                <a:srgbClr val="393939"/>
              </a:buClr>
              <a:buSzPts val="1400"/>
              <a:buFont typeface="Quattrocento Sans"/>
              <a:buChar char="●"/>
            </a:pPr>
            <a:r>
              <a:rPr lang="es-AR" sz="2400">
                <a:solidFill>
                  <a:srgbClr val="393939"/>
                </a:solidFill>
                <a:latin typeface="Quattrocento Sans"/>
                <a:ea typeface="Quattrocento Sans"/>
                <a:cs typeface="Quattrocento Sans"/>
                <a:sym typeface="Quattrocento Sans"/>
              </a:rPr>
              <a:t>R</a:t>
            </a:r>
            <a:r>
              <a:rPr b="0" i="0" lang="es-AR" sz="2400" u="none" cap="none" strike="noStrike">
                <a:solidFill>
                  <a:srgbClr val="393939"/>
                </a:solidFill>
                <a:latin typeface="Quattrocento Sans"/>
                <a:ea typeface="Quattrocento Sans"/>
                <a:cs typeface="Quattrocento Sans"/>
                <a:sym typeface="Quattrocento Sans"/>
              </a:rPr>
              <a:t>epetimos el proceso hasta que los centroides convergen</a:t>
            </a:r>
            <a:r>
              <a:rPr b="0" i="0" lang="es-AR" sz="1726" u="none" cap="none" strike="noStrike">
                <a:solidFill>
                  <a:srgbClr val="393939"/>
                </a:solidFill>
                <a:latin typeface="Quattrocento Sans"/>
                <a:ea typeface="Quattrocento Sans"/>
                <a:cs typeface="Quattrocento Sans"/>
                <a:sym typeface="Quattrocento Sans"/>
              </a:rPr>
              <a:t>. (no se mueven m</a:t>
            </a:r>
            <a:r>
              <a:rPr lang="es-AR" sz="1726">
                <a:solidFill>
                  <a:srgbClr val="393939"/>
                </a:solidFill>
                <a:latin typeface="Quattrocento Sans"/>
                <a:ea typeface="Quattrocento Sans"/>
                <a:cs typeface="Quattrocento Sans"/>
                <a:sym typeface="Quattrocento Sans"/>
              </a:rPr>
              <a:t>ás!)</a:t>
            </a:r>
            <a:endParaRPr b="0" i="0" sz="1726" u="none" cap="none" strike="noStrike">
              <a:solidFill>
                <a:srgbClr val="393939"/>
              </a:solidFill>
              <a:latin typeface="Quattrocento Sans"/>
              <a:ea typeface="Quattrocento Sans"/>
              <a:cs typeface="Quattrocento Sans"/>
              <a:sym typeface="Quattrocento Sans"/>
            </a:endParaRPr>
          </a:p>
        </p:txBody>
      </p:sp>
      <p:pic>
        <p:nvPicPr>
          <p:cNvPr id="488" name="Google Shape;488;g631a7bd11a_0_8"/>
          <p:cNvPicPr preferRelativeResize="0"/>
          <p:nvPr/>
        </p:nvPicPr>
        <p:blipFill>
          <a:blip r:embed="rId3">
            <a:alphaModFix/>
          </a:blip>
          <a:stretch>
            <a:fillRect/>
          </a:stretch>
        </p:blipFill>
        <p:spPr>
          <a:xfrm>
            <a:off x="5912675" y="1260388"/>
            <a:ext cx="5782975" cy="4337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g64e70e8cdc_0_26"/>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Clustering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495" name="Google Shape;495;g64e70e8cdc_0_26"/>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Métricas</a:t>
            </a:r>
            <a:endParaRPr b="0" i="0" sz="1733" u="none" cap="none" strike="noStrike">
              <a:solidFill>
                <a:srgbClr val="393939"/>
              </a:solidFill>
              <a:latin typeface="Quattrocento Sans"/>
              <a:ea typeface="Quattrocento Sans"/>
              <a:cs typeface="Quattrocento Sans"/>
              <a:sym typeface="Quattrocento Sans"/>
            </a:endParaRPr>
          </a:p>
        </p:txBody>
      </p:sp>
      <p:pic>
        <p:nvPicPr>
          <p:cNvPr id="496" name="Google Shape;496;g64e70e8cdc_0_26"/>
          <p:cNvPicPr preferRelativeResize="0"/>
          <p:nvPr/>
        </p:nvPicPr>
        <p:blipFill>
          <a:blip r:embed="rId3">
            <a:alphaModFix/>
          </a:blip>
          <a:stretch>
            <a:fillRect/>
          </a:stretch>
        </p:blipFill>
        <p:spPr>
          <a:xfrm>
            <a:off x="2566025" y="4563050"/>
            <a:ext cx="4858860" cy="1326500"/>
          </a:xfrm>
          <a:prstGeom prst="rect">
            <a:avLst/>
          </a:prstGeom>
          <a:noFill/>
          <a:ln>
            <a:noFill/>
          </a:ln>
        </p:spPr>
      </p:pic>
      <p:sp>
        <p:nvSpPr>
          <p:cNvPr id="497" name="Google Shape;497;g64e70e8cdc_0_26"/>
          <p:cNvSpPr txBox="1"/>
          <p:nvPr/>
        </p:nvSpPr>
        <p:spPr>
          <a:xfrm>
            <a:off x="239175" y="1219550"/>
            <a:ext cx="6996000" cy="334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933"/>
              </a:spcBef>
              <a:spcAft>
                <a:spcPts val="0"/>
              </a:spcAft>
              <a:buNone/>
            </a:pPr>
            <a:r>
              <a:rPr lang="es-AR" sz="2400">
                <a:solidFill>
                  <a:schemeClr val="accent5"/>
                </a:solidFill>
                <a:latin typeface="Quattrocento Sans"/>
                <a:ea typeface="Quattrocento Sans"/>
                <a:cs typeface="Quattrocento Sans"/>
                <a:sym typeface="Quattrocento Sans"/>
              </a:rPr>
              <a:t>Silhouette:</a:t>
            </a:r>
            <a:endParaRPr sz="2400">
              <a:solidFill>
                <a:schemeClr val="accent5"/>
              </a:solidFill>
              <a:latin typeface="Quattrocento Sans"/>
              <a:ea typeface="Quattrocento Sans"/>
              <a:cs typeface="Quattrocento Sans"/>
              <a:sym typeface="Quattrocento Sans"/>
            </a:endParaRPr>
          </a:p>
          <a:p>
            <a:pPr indent="-381000" lvl="0" marL="457200" rtl="0" algn="l">
              <a:lnSpc>
                <a:spcPct val="90000"/>
              </a:lnSpc>
              <a:spcBef>
                <a:spcPts val="933"/>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Se calcula por cada punto del dataset</a:t>
            </a:r>
            <a:endParaRPr sz="2400">
              <a:solidFill>
                <a:schemeClr val="accent5"/>
              </a:solidFill>
              <a:latin typeface="Quattrocento Sans"/>
              <a:ea typeface="Quattrocento Sans"/>
              <a:cs typeface="Quattrocento Sans"/>
              <a:sym typeface="Quattrocento Sans"/>
            </a:endParaRPr>
          </a:p>
          <a:p>
            <a:pPr indent="-381000" lvl="0" marL="457200" rtl="0" algn="l">
              <a:lnSpc>
                <a:spcPct val="90000"/>
              </a:lnSpc>
              <a:spcBef>
                <a:spcPts val="0"/>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Mide cohesión(a) y  separación(b)</a:t>
            </a:r>
            <a:endParaRPr sz="2400">
              <a:solidFill>
                <a:schemeClr val="accent5"/>
              </a:solidFill>
              <a:latin typeface="Quattrocento Sans"/>
              <a:ea typeface="Quattrocento Sans"/>
              <a:cs typeface="Quattrocento Sans"/>
              <a:sym typeface="Quattrocento Sans"/>
            </a:endParaRPr>
          </a:p>
          <a:p>
            <a:pPr indent="0" lvl="0" marL="0" rtl="0" algn="l">
              <a:lnSpc>
                <a:spcPct val="90000"/>
              </a:lnSpc>
              <a:spcBef>
                <a:spcPts val="933"/>
              </a:spcBef>
              <a:spcAft>
                <a:spcPts val="0"/>
              </a:spcAft>
              <a:buNone/>
            </a:pPr>
            <a:r>
              <a:t/>
            </a:r>
            <a:endParaRPr sz="2400">
              <a:solidFill>
                <a:schemeClr val="accent5"/>
              </a:solidFill>
              <a:latin typeface="Quattrocento Sans"/>
              <a:ea typeface="Quattrocento Sans"/>
              <a:cs typeface="Quattrocento Sans"/>
              <a:sym typeface="Quattrocento Sans"/>
            </a:endParaRPr>
          </a:p>
          <a:p>
            <a:pPr indent="0" lvl="0" marL="0" rtl="0" algn="l">
              <a:lnSpc>
                <a:spcPct val="90000"/>
              </a:lnSpc>
              <a:spcBef>
                <a:spcPts val="933"/>
              </a:spcBef>
              <a:spcAft>
                <a:spcPts val="0"/>
              </a:spcAft>
              <a:buNone/>
            </a:pPr>
            <a:r>
              <a:rPr lang="es-AR" sz="2400">
                <a:solidFill>
                  <a:schemeClr val="accent5"/>
                </a:solidFill>
                <a:latin typeface="Quattrocento Sans"/>
                <a:ea typeface="Quattrocento Sans"/>
                <a:cs typeface="Quattrocento Sans"/>
                <a:sym typeface="Quattrocento Sans"/>
              </a:rPr>
              <a:t>-1 = mal agrupamiento</a:t>
            </a:r>
            <a:endParaRPr sz="2400">
              <a:solidFill>
                <a:schemeClr val="accent5"/>
              </a:solidFill>
              <a:latin typeface="Quattrocento Sans"/>
              <a:ea typeface="Quattrocento Sans"/>
              <a:cs typeface="Quattrocento Sans"/>
              <a:sym typeface="Quattrocento Sans"/>
            </a:endParaRPr>
          </a:p>
          <a:p>
            <a:pPr indent="0" lvl="0" marL="0" rtl="0" algn="l">
              <a:lnSpc>
                <a:spcPct val="90000"/>
              </a:lnSpc>
              <a:spcBef>
                <a:spcPts val="933"/>
              </a:spcBef>
              <a:spcAft>
                <a:spcPts val="0"/>
              </a:spcAft>
              <a:buNone/>
            </a:pPr>
            <a:r>
              <a:rPr lang="es-AR" sz="2400">
                <a:solidFill>
                  <a:schemeClr val="accent5"/>
                </a:solidFill>
                <a:latin typeface="Quattrocento Sans"/>
                <a:ea typeface="Quattrocento Sans"/>
                <a:cs typeface="Quattrocento Sans"/>
                <a:sym typeface="Quattrocento Sans"/>
              </a:rPr>
              <a:t> 0 = indiferente</a:t>
            </a:r>
            <a:endParaRPr sz="2400">
              <a:solidFill>
                <a:schemeClr val="accent5"/>
              </a:solidFill>
              <a:latin typeface="Quattrocento Sans"/>
              <a:ea typeface="Quattrocento Sans"/>
              <a:cs typeface="Quattrocento Sans"/>
              <a:sym typeface="Quattrocento Sans"/>
            </a:endParaRPr>
          </a:p>
          <a:p>
            <a:pPr indent="0" lvl="0" marL="0" rtl="0" algn="l">
              <a:lnSpc>
                <a:spcPct val="90000"/>
              </a:lnSpc>
              <a:spcBef>
                <a:spcPts val="933"/>
              </a:spcBef>
              <a:spcAft>
                <a:spcPts val="0"/>
              </a:spcAft>
              <a:buNone/>
            </a:pPr>
            <a:r>
              <a:rPr lang="es-AR" sz="2400">
                <a:solidFill>
                  <a:schemeClr val="accent5"/>
                </a:solidFill>
                <a:latin typeface="Quattrocento Sans"/>
                <a:ea typeface="Quattrocento Sans"/>
                <a:cs typeface="Quattrocento Sans"/>
                <a:sym typeface="Quattrocento Sans"/>
              </a:rPr>
              <a:t> 1 = bueno</a:t>
            </a:r>
            <a:endParaRPr sz="1726">
              <a:solidFill>
                <a:schemeClr val="accent5"/>
              </a:solidFill>
              <a:latin typeface="Quattrocento Sans"/>
              <a:ea typeface="Quattrocento Sans"/>
              <a:cs typeface="Quattrocento Sans"/>
              <a:sym typeface="Quattrocento Sans"/>
            </a:endParaRPr>
          </a:p>
        </p:txBody>
      </p:sp>
      <p:pic>
        <p:nvPicPr>
          <p:cNvPr id="498" name="Google Shape;498;g64e70e8cdc_0_26"/>
          <p:cNvPicPr preferRelativeResize="0"/>
          <p:nvPr/>
        </p:nvPicPr>
        <p:blipFill>
          <a:blip r:embed="rId4">
            <a:alphaModFix/>
          </a:blip>
          <a:stretch>
            <a:fillRect/>
          </a:stretch>
        </p:blipFill>
        <p:spPr>
          <a:xfrm>
            <a:off x="7424875" y="1241750"/>
            <a:ext cx="1501750" cy="1051225"/>
          </a:xfrm>
          <a:prstGeom prst="rect">
            <a:avLst/>
          </a:prstGeom>
          <a:noFill/>
          <a:ln>
            <a:noFill/>
          </a:ln>
        </p:spPr>
      </p:pic>
      <p:pic>
        <p:nvPicPr>
          <p:cNvPr id="499" name="Google Shape;499;g64e70e8cdc_0_26"/>
          <p:cNvPicPr preferRelativeResize="0"/>
          <p:nvPr/>
        </p:nvPicPr>
        <p:blipFill>
          <a:blip r:embed="rId5">
            <a:alphaModFix/>
          </a:blip>
          <a:stretch>
            <a:fillRect/>
          </a:stretch>
        </p:blipFill>
        <p:spPr>
          <a:xfrm>
            <a:off x="7424875" y="2680125"/>
            <a:ext cx="2628800" cy="2009575"/>
          </a:xfrm>
          <a:prstGeom prst="rect">
            <a:avLst/>
          </a:prstGeom>
          <a:noFill/>
          <a:ln>
            <a:noFill/>
          </a:ln>
        </p:spPr>
      </p:pic>
      <p:cxnSp>
        <p:nvCxnSpPr>
          <p:cNvPr id="500" name="Google Shape;500;g64e70e8cdc_0_26"/>
          <p:cNvCxnSpPr>
            <a:endCxn id="498" idx="1"/>
          </p:cNvCxnSpPr>
          <p:nvPr/>
        </p:nvCxnSpPr>
        <p:spPr>
          <a:xfrm flipH="1" rot="10800000">
            <a:off x="5675575" y="1767362"/>
            <a:ext cx="1749300" cy="321600"/>
          </a:xfrm>
          <a:prstGeom prst="straightConnector1">
            <a:avLst/>
          </a:prstGeom>
          <a:noFill/>
          <a:ln cap="flat" cmpd="sng" w="28575">
            <a:solidFill>
              <a:schemeClr val="dk2"/>
            </a:solidFill>
            <a:prstDash val="solid"/>
            <a:round/>
            <a:headEnd len="med" w="med" type="none"/>
            <a:tailEnd len="med" w="med" type="triangle"/>
          </a:ln>
        </p:spPr>
      </p:cxnSp>
      <p:cxnSp>
        <p:nvCxnSpPr>
          <p:cNvPr id="501" name="Google Shape;501;g64e70e8cdc_0_26"/>
          <p:cNvCxnSpPr/>
          <p:nvPr/>
        </p:nvCxnSpPr>
        <p:spPr>
          <a:xfrm>
            <a:off x="5222325" y="2384525"/>
            <a:ext cx="2621100" cy="827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g64e53c5c7e_0_191"/>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b="1" i="0" lang="es-AR" sz="2096" u="none" cap="none" strike="noStrike">
                <a:solidFill>
                  <a:schemeClr val="accent1"/>
                </a:solidFill>
                <a:latin typeface="Quattrocento Sans"/>
                <a:ea typeface="Quattrocento Sans"/>
                <a:cs typeface="Quattrocento Sans"/>
                <a:sym typeface="Quattrocento Sans"/>
              </a:rPr>
              <a:t>Clustering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508" name="Google Shape;508;g64e53c5c7e_0_191"/>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Métricas</a:t>
            </a:r>
            <a:endParaRPr b="0" i="0" sz="1733" u="none" cap="none" strike="noStrike">
              <a:solidFill>
                <a:srgbClr val="393939"/>
              </a:solidFill>
              <a:latin typeface="Quattrocento Sans"/>
              <a:ea typeface="Quattrocento Sans"/>
              <a:cs typeface="Quattrocento Sans"/>
              <a:sym typeface="Quattrocento Sans"/>
            </a:endParaRPr>
          </a:p>
        </p:txBody>
      </p:sp>
      <p:sp>
        <p:nvSpPr>
          <p:cNvPr id="509" name="Google Shape;509;g64e53c5c7e_0_191"/>
          <p:cNvSpPr txBox="1"/>
          <p:nvPr/>
        </p:nvSpPr>
        <p:spPr>
          <a:xfrm>
            <a:off x="414300" y="1315225"/>
            <a:ext cx="7509000" cy="3343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933"/>
              </a:spcBef>
              <a:spcAft>
                <a:spcPts val="0"/>
              </a:spcAft>
              <a:buNone/>
            </a:pPr>
            <a:r>
              <a:rPr lang="es-AR" sz="2400">
                <a:solidFill>
                  <a:schemeClr val="accent5"/>
                </a:solidFill>
                <a:latin typeface="Quattrocento Sans"/>
                <a:ea typeface="Quattrocento Sans"/>
                <a:cs typeface="Quattrocento Sans"/>
                <a:sym typeface="Quattrocento Sans"/>
              </a:rPr>
              <a:t>Davies Bouldin</a:t>
            </a:r>
            <a:endParaRPr sz="2400">
              <a:solidFill>
                <a:schemeClr val="accent5"/>
              </a:solidFill>
              <a:latin typeface="Quattrocento Sans"/>
              <a:ea typeface="Quattrocento Sans"/>
              <a:cs typeface="Quattrocento Sans"/>
              <a:sym typeface="Quattrocento Sans"/>
            </a:endParaRPr>
          </a:p>
          <a:p>
            <a:pPr indent="-381000" lvl="0" marL="457200" rtl="0" algn="l">
              <a:lnSpc>
                <a:spcPct val="90000"/>
              </a:lnSpc>
              <a:spcBef>
                <a:spcPts val="933"/>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Compara a cada cluster con su vecino más cercano</a:t>
            </a:r>
            <a:endParaRPr sz="2400">
              <a:solidFill>
                <a:schemeClr val="accent5"/>
              </a:solidFill>
              <a:latin typeface="Quattrocento Sans"/>
              <a:ea typeface="Quattrocento Sans"/>
              <a:cs typeface="Quattrocento Sans"/>
              <a:sym typeface="Quattrocento Sans"/>
            </a:endParaRPr>
          </a:p>
          <a:p>
            <a:pPr indent="-381000" lvl="0" marL="457200" rtl="0" algn="l">
              <a:lnSpc>
                <a:spcPct val="90000"/>
              </a:lnSpc>
              <a:spcBef>
                <a:spcPts val="0"/>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Mide: </a:t>
            </a:r>
            <a:endParaRPr sz="2400">
              <a:solidFill>
                <a:schemeClr val="accent5"/>
              </a:solidFill>
              <a:latin typeface="Quattrocento Sans"/>
              <a:ea typeface="Quattrocento Sans"/>
              <a:cs typeface="Quattrocento Sans"/>
              <a:sym typeface="Quattrocento Sans"/>
            </a:endParaRPr>
          </a:p>
          <a:p>
            <a:pPr indent="-381000" lvl="1" marL="914400" rtl="0" algn="l">
              <a:lnSpc>
                <a:spcPct val="90000"/>
              </a:lnSpc>
              <a:spcBef>
                <a:spcPts val="0"/>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Dispersión de cada cluster. </a:t>
            </a:r>
            <a:endParaRPr sz="2400">
              <a:solidFill>
                <a:schemeClr val="accent5"/>
              </a:solidFill>
              <a:latin typeface="Quattrocento Sans"/>
              <a:ea typeface="Quattrocento Sans"/>
              <a:cs typeface="Quattrocento Sans"/>
              <a:sym typeface="Quattrocento Sans"/>
            </a:endParaRPr>
          </a:p>
          <a:p>
            <a:pPr indent="-381000" lvl="1" marL="914400" rtl="0" algn="l">
              <a:lnSpc>
                <a:spcPct val="90000"/>
              </a:lnSpc>
              <a:spcBef>
                <a:spcPts val="0"/>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Distancia entre clusters.</a:t>
            </a:r>
            <a:endParaRPr sz="2400">
              <a:solidFill>
                <a:schemeClr val="accent5"/>
              </a:solidFill>
              <a:latin typeface="Quattrocento Sans"/>
              <a:ea typeface="Quattrocento Sans"/>
              <a:cs typeface="Quattrocento Sans"/>
              <a:sym typeface="Quattrocento Sans"/>
            </a:endParaRPr>
          </a:p>
          <a:p>
            <a:pPr indent="-381000" lvl="0" marL="457200" rtl="0" algn="l">
              <a:lnSpc>
                <a:spcPct val="90000"/>
              </a:lnSpc>
              <a:spcBef>
                <a:spcPts val="0"/>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Cuanto menor es el indice (más de cerca de cero), mejor</a:t>
            </a:r>
            <a:endParaRPr sz="2400">
              <a:solidFill>
                <a:schemeClr val="accent5"/>
              </a:solidFill>
              <a:latin typeface="Quattrocento Sans"/>
              <a:ea typeface="Quattrocento Sans"/>
              <a:cs typeface="Quattrocento Sans"/>
              <a:sym typeface="Quattrocento Sans"/>
            </a:endParaRPr>
          </a:p>
          <a:p>
            <a:pPr indent="0" lvl="0" marL="0" rtl="0" algn="l">
              <a:lnSpc>
                <a:spcPct val="90000"/>
              </a:lnSpc>
              <a:spcBef>
                <a:spcPts val="933"/>
              </a:spcBef>
              <a:spcAft>
                <a:spcPts val="0"/>
              </a:spcAft>
              <a:buNone/>
            </a:pPr>
            <a:r>
              <a:t/>
            </a:r>
            <a:endParaRPr sz="1726">
              <a:solidFill>
                <a:schemeClr val="accent5"/>
              </a:solidFill>
              <a:latin typeface="Quattrocento Sans"/>
              <a:ea typeface="Quattrocento Sans"/>
              <a:cs typeface="Quattrocento Sans"/>
              <a:sym typeface="Quattrocento Sans"/>
            </a:endParaRPr>
          </a:p>
        </p:txBody>
      </p:sp>
      <p:pic>
        <p:nvPicPr>
          <p:cNvPr id="510" name="Google Shape;510;g64e53c5c7e_0_191"/>
          <p:cNvPicPr preferRelativeResize="0"/>
          <p:nvPr/>
        </p:nvPicPr>
        <p:blipFill>
          <a:blip r:embed="rId3">
            <a:alphaModFix/>
          </a:blip>
          <a:stretch>
            <a:fillRect/>
          </a:stretch>
        </p:blipFill>
        <p:spPr>
          <a:xfrm>
            <a:off x="8319875" y="1949500"/>
            <a:ext cx="1581150" cy="1009650"/>
          </a:xfrm>
          <a:prstGeom prst="rect">
            <a:avLst/>
          </a:prstGeom>
          <a:noFill/>
          <a:ln>
            <a:noFill/>
          </a:ln>
        </p:spPr>
      </p:pic>
      <p:pic>
        <p:nvPicPr>
          <p:cNvPr id="511" name="Google Shape;511;g64e53c5c7e_0_191"/>
          <p:cNvPicPr preferRelativeResize="0"/>
          <p:nvPr/>
        </p:nvPicPr>
        <p:blipFill>
          <a:blip r:embed="rId4">
            <a:alphaModFix/>
          </a:blip>
          <a:stretch>
            <a:fillRect/>
          </a:stretch>
        </p:blipFill>
        <p:spPr>
          <a:xfrm>
            <a:off x="8430825" y="2959150"/>
            <a:ext cx="2676525" cy="1885950"/>
          </a:xfrm>
          <a:prstGeom prst="rect">
            <a:avLst/>
          </a:prstGeom>
          <a:noFill/>
          <a:ln>
            <a:noFill/>
          </a:ln>
        </p:spPr>
      </p:pic>
      <p:pic>
        <p:nvPicPr>
          <p:cNvPr id="512" name="Google Shape;512;g64e53c5c7e_0_191"/>
          <p:cNvPicPr preferRelativeResize="0"/>
          <p:nvPr/>
        </p:nvPicPr>
        <p:blipFill>
          <a:blip r:embed="rId5">
            <a:alphaModFix/>
          </a:blip>
          <a:stretch>
            <a:fillRect/>
          </a:stretch>
        </p:blipFill>
        <p:spPr>
          <a:xfrm>
            <a:off x="751650" y="4309475"/>
            <a:ext cx="2916925" cy="1283450"/>
          </a:xfrm>
          <a:prstGeom prst="rect">
            <a:avLst/>
          </a:prstGeom>
          <a:noFill/>
          <a:ln>
            <a:noFill/>
          </a:ln>
        </p:spPr>
      </p:pic>
      <p:pic>
        <p:nvPicPr>
          <p:cNvPr id="513" name="Google Shape;513;g64e53c5c7e_0_191"/>
          <p:cNvPicPr preferRelativeResize="0"/>
          <p:nvPr/>
        </p:nvPicPr>
        <p:blipFill>
          <a:blip r:embed="rId6">
            <a:alphaModFix/>
          </a:blip>
          <a:stretch>
            <a:fillRect/>
          </a:stretch>
        </p:blipFill>
        <p:spPr>
          <a:xfrm>
            <a:off x="4985425" y="4309475"/>
            <a:ext cx="3334453" cy="1283450"/>
          </a:xfrm>
          <a:prstGeom prst="rect">
            <a:avLst/>
          </a:prstGeom>
          <a:noFill/>
          <a:ln>
            <a:noFill/>
          </a:ln>
        </p:spPr>
      </p:pic>
      <p:cxnSp>
        <p:nvCxnSpPr>
          <p:cNvPr id="514" name="Google Shape;514;g64e53c5c7e_0_191"/>
          <p:cNvCxnSpPr>
            <a:stCxn id="512" idx="3"/>
            <a:endCxn id="513" idx="1"/>
          </p:cNvCxnSpPr>
          <p:nvPr/>
        </p:nvCxnSpPr>
        <p:spPr>
          <a:xfrm>
            <a:off x="3668575" y="4951200"/>
            <a:ext cx="13170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g64e2c658bb_0_0"/>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927"/>
              <a:buFont typeface="Quattrocento Sans"/>
              <a:buNone/>
            </a:pPr>
            <a:r>
              <a:rPr b="1" i="0" lang="es-AR" sz="2267" u="none" cap="none" strike="noStrike">
                <a:solidFill>
                  <a:schemeClr val="accent1"/>
                </a:solidFill>
                <a:latin typeface="Quattrocento Sans"/>
                <a:ea typeface="Quattrocento Sans"/>
                <a:cs typeface="Quattrocento Sans"/>
                <a:sym typeface="Quattrocento Sans"/>
              </a:rPr>
              <a:t>Agenda</a:t>
            </a:r>
            <a:endParaRPr b="1" i="0" sz="2267" u="none" cap="none" strike="noStrike">
              <a:solidFill>
                <a:schemeClr val="accent1"/>
              </a:solidFill>
              <a:latin typeface="Quattrocento Sans"/>
              <a:ea typeface="Quattrocento Sans"/>
              <a:cs typeface="Quattrocento Sans"/>
              <a:sym typeface="Quattrocento Sans"/>
            </a:endParaRPr>
          </a:p>
        </p:txBody>
      </p:sp>
      <p:sp>
        <p:nvSpPr>
          <p:cNvPr id="521" name="Google Shape;521;g64e2c658bb_0_0"/>
          <p:cNvSpPr txBox="1"/>
          <p:nvPr/>
        </p:nvSpPr>
        <p:spPr>
          <a:xfrm>
            <a:off x="637952" y="914400"/>
            <a:ext cx="10897500" cy="4876800"/>
          </a:xfrm>
          <a:prstGeom prst="rect">
            <a:avLst/>
          </a:prstGeom>
          <a:noFill/>
          <a:ln>
            <a:noFill/>
          </a:ln>
        </p:spPr>
        <p:txBody>
          <a:bodyPr anchorCtr="0" anchor="t" bIns="45700" lIns="91425" spcFirstLastPara="1" rIns="91425" wrap="square" tIns="45700">
            <a:noAutofit/>
          </a:bodyPr>
          <a:lstStyle/>
          <a:p>
            <a:pPr indent="-179768" lvl="0" marL="0" rtl="0" algn="l">
              <a:lnSpc>
                <a:spcPct val="80000"/>
              </a:lnSpc>
              <a:spcBef>
                <a:spcPts val="0"/>
              </a:spcBef>
              <a:spcAft>
                <a:spcPts val="0"/>
              </a:spcAft>
              <a:buClr>
                <a:schemeClr val="accent1"/>
              </a:buClr>
              <a:buSzPts val="2831"/>
              <a:buFont typeface="Quattrocento Sans"/>
              <a:buChar char="&gt;"/>
            </a:pPr>
            <a:r>
              <a:rPr lang="es-AR" sz="2960">
                <a:solidFill>
                  <a:schemeClr val="accent5"/>
                </a:solidFill>
                <a:latin typeface="Quattrocento Sans"/>
                <a:ea typeface="Quattrocento Sans"/>
                <a:cs typeface="Quattrocento Sans"/>
                <a:sym typeface="Quattrocento Sans"/>
              </a:rPr>
              <a:t>Clase 1 – Análisis exploratorio de datos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Introducción a machine learning</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Consultas y manipulación de datos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Visualizaciones</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Preparación de los datos</a:t>
            </a:r>
            <a:endParaRPr/>
          </a:p>
          <a:p>
            <a:pPr indent="-159766" lvl="2" marL="0" rtl="0" algn="l">
              <a:lnSpc>
                <a:spcPct val="80000"/>
              </a:lnSpc>
              <a:spcBef>
                <a:spcPts val="933"/>
              </a:spcBef>
              <a:spcAft>
                <a:spcPts val="0"/>
              </a:spcAft>
              <a:buClr>
                <a:schemeClr val="accent1"/>
              </a:buClr>
              <a:buSzPts val="2516"/>
              <a:buChar char="•"/>
            </a:pPr>
            <a:r>
              <a:rPr lang="es-AR" sz="2960">
                <a:solidFill>
                  <a:schemeClr val="accent5"/>
                </a:solidFill>
                <a:latin typeface="Quattrocento Sans"/>
                <a:ea typeface="Quattrocento Sans"/>
                <a:cs typeface="Quattrocento Sans"/>
                <a:sym typeface="Quattrocento Sans"/>
              </a:rPr>
              <a:t>Clase 2 – Algoritmos de Machine Learning</a:t>
            </a:r>
            <a:endParaRPr sz="296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Entrenar, validar, evaluar</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Clasificación y regresión. Ensambles</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Sistemas de recomendación</a:t>
            </a:r>
            <a:endParaRPr/>
          </a:p>
          <a:p>
            <a:pPr indent="-119824" lvl="2" marL="0" rtl="0" algn="l">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Clustering</a:t>
            </a:r>
            <a:endParaRPr sz="2220">
              <a:solidFill>
                <a:schemeClr val="accent5"/>
              </a:solidFill>
              <a:latin typeface="Quattrocento Sans"/>
              <a:ea typeface="Quattrocento Sans"/>
              <a:cs typeface="Quattrocento Sans"/>
              <a:sym typeface="Quattrocento Sans"/>
            </a:endParaRPr>
          </a:p>
          <a:p>
            <a:pPr indent="-119824" lvl="2" marL="0" rtl="0" algn="l">
              <a:lnSpc>
                <a:spcPct val="80000"/>
              </a:lnSpc>
              <a:spcBef>
                <a:spcPts val="933"/>
              </a:spcBef>
              <a:spcAft>
                <a:spcPts val="0"/>
              </a:spcAft>
              <a:buClr>
                <a:schemeClr val="accent1"/>
              </a:buClr>
              <a:buSzPts val="1887"/>
              <a:buChar char="•"/>
            </a:pPr>
            <a:r>
              <a:rPr b="1" lang="es-AR" sz="2220">
                <a:solidFill>
                  <a:schemeClr val="accent5"/>
                </a:solidFill>
                <a:latin typeface="Quattrocento Sans"/>
                <a:ea typeface="Quattrocento Sans"/>
                <a:cs typeface="Quattrocento Sans"/>
                <a:sym typeface="Quattrocento Sans"/>
              </a:rPr>
              <a:t>Redes neuronales</a:t>
            </a:r>
            <a:endParaRPr b="1" sz="2220">
              <a:solidFill>
                <a:schemeClr val="accent5"/>
              </a:solidFill>
              <a:latin typeface="Quattrocento Sans"/>
              <a:ea typeface="Quattrocento Sans"/>
              <a:cs typeface="Quattrocento Sans"/>
              <a:sym typeface="Quattrocento Sans"/>
            </a:endParaRPr>
          </a:p>
          <a:p>
            <a:pPr indent="139795" lvl="0" marL="0" rtl="0" algn="l">
              <a:lnSpc>
                <a:spcPct val="80000"/>
              </a:lnSpc>
              <a:spcBef>
                <a:spcPts val="933"/>
              </a:spcBef>
              <a:spcAft>
                <a:spcPts val="0"/>
              </a:spcAft>
              <a:buClr>
                <a:schemeClr val="accent1"/>
              </a:buClr>
              <a:buSzPts val="2202"/>
              <a:buFont typeface="Quattrocento Sans"/>
              <a:buNone/>
            </a:pPr>
            <a:r>
              <a:t/>
            </a:r>
            <a:endParaRPr sz="2590">
              <a:solidFill>
                <a:schemeClr val="accent5"/>
              </a:solidFill>
              <a:latin typeface="Quattrocento Sans"/>
              <a:ea typeface="Quattrocento Sans"/>
              <a:cs typeface="Quattrocento Sans"/>
              <a:sym typeface="Quattrocento Sans"/>
            </a:endParaRPr>
          </a:p>
          <a:p>
            <a:pPr indent="139795" lvl="0" marL="0" marR="0" rtl="0" algn="l">
              <a:lnSpc>
                <a:spcPct val="80000"/>
              </a:lnSpc>
              <a:spcBef>
                <a:spcPts val="933"/>
              </a:spcBef>
              <a:spcAft>
                <a:spcPts val="0"/>
              </a:spcAft>
              <a:buClr>
                <a:schemeClr val="accent1"/>
              </a:buClr>
              <a:buSzPts val="2202"/>
              <a:buFont typeface="Quattrocento Sans"/>
              <a:buNone/>
            </a:pPr>
            <a:r>
              <a:t/>
            </a:r>
            <a:endParaRPr sz="3330">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g64e53c5c7e_0_15"/>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lang="es-AR" sz="2096"/>
              <a:t>Redes Neuronales</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528" name="Google Shape;528;g64e53c5c7e_0_15"/>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Motivación - </a:t>
            </a:r>
            <a:r>
              <a:rPr lang="es-AR"/>
              <a:t>Límites</a:t>
            </a:r>
            <a:r>
              <a:rPr lang="es-AR"/>
              <a:t> de Regresión lineal</a:t>
            </a:r>
            <a:endParaRPr b="0" i="0" sz="1733" u="none" cap="none" strike="noStrike">
              <a:solidFill>
                <a:srgbClr val="393939"/>
              </a:solidFill>
              <a:latin typeface="Quattrocento Sans"/>
              <a:ea typeface="Quattrocento Sans"/>
              <a:cs typeface="Quattrocento Sans"/>
              <a:sym typeface="Quattrocento Sans"/>
            </a:endParaRPr>
          </a:p>
        </p:txBody>
      </p:sp>
      <p:sp>
        <p:nvSpPr>
          <p:cNvPr id="529" name="Google Shape;529;g64e53c5c7e_0_15"/>
          <p:cNvSpPr txBox="1"/>
          <p:nvPr/>
        </p:nvSpPr>
        <p:spPr>
          <a:xfrm>
            <a:off x="637950" y="1315175"/>
            <a:ext cx="8407800" cy="4920900"/>
          </a:xfrm>
          <a:prstGeom prst="rect">
            <a:avLst/>
          </a:prstGeom>
          <a:noFill/>
          <a:ln>
            <a:noFill/>
          </a:ln>
        </p:spPr>
        <p:txBody>
          <a:bodyPr anchorCtr="0" anchor="t" bIns="45700" lIns="91425" spcFirstLastPara="1" rIns="91425" wrap="square" tIns="45700">
            <a:noAutofit/>
          </a:bodyPr>
          <a:lstStyle/>
          <a:p>
            <a:pPr indent="-165100" lvl="0" marL="0" marR="0" rtl="0" algn="l">
              <a:lnSpc>
                <a:spcPct val="100000"/>
              </a:lnSpc>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Hay problemas de regresión donde no alcanza una sola línea para dividir nuestro problema</a:t>
            </a:r>
            <a:endParaRPr sz="2600">
              <a:solidFill>
                <a:schemeClr val="accent5"/>
              </a:solidFill>
              <a:latin typeface="Quattrocento Sans"/>
              <a:ea typeface="Quattrocento Sans"/>
              <a:cs typeface="Quattrocento Sans"/>
              <a:sym typeface="Quattrocento Sans"/>
            </a:endParaRPr>
          </a:p>
          <a:p>
            <a:pPr indent="-165100" lvl="0" marL="0" marR="0" rtl="0" algn="l">
              <a:lnSpc>
                <a:spcPct val="100000"/>
              </a:lnSpc>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a:t>
            </a:r>
            <a:r>
              <a:rPr lang="es-AR" sz="2600">
                <a:solidFill>
                  <a:schemeClr val="accent5"/>
                </a:solidFill>
                <a:latin typeface="Quattrocento Sans"/>
                <a:ea typeface="Quattrocento Sans"/>
                <a:cs typeface="Quattrocento Sans"/>
                <a:sym typeface="Quattrocento Sans"/>
              </a:rPr>
              <a:t>Cómo</a:t>
            </a:r>
            <a:r>
              <a:rPr lang="es-AR" sz="2600">
                <a:solidFill>
                  <a:schemeClr val="accent5"/>
                </a:solidFill>
                <a:latin typeface="Quattrocento Sans"/>
                <a:ea typeface="Quattrocento Sans"/>
                <a:cs typeface="Quattrocento Sans"/>
                <a:sym typeface="Quattrocento Sans"/>
              </a:rPr>
              <a:t> hacemos para resolver este problema? XOR gate</a:t>
            </a:r>
            <a:endParaRPr sz="2600">
              <a:solidFill>
                <a:schemeClr val="accent5"/>
              </a:solidFill>
              <a:latin typeface="Quattrocento Sans"/>
              <a:ea typeface="Quattrocento Sans"/>
              <a:cs typeface="Quattrocento Sans"/>
              <a:sym typeface="Quattrocento Sans"/>
            </a:endParaRPr>
          </a:p>
          <a:p>
            <a:pPr indent="0" lvl="0" marL="0" marR="0" rtl="0" algn="l">
              <a:lnSpc>
                <a:spcPct val="100000"/>
              </a:lnSpc>
              <a:spcBef>
                <a:spcPts val="933"/>
              </a:spcBef>
              <a:spcAft>
                <a:spcPts val="0"/>
              </a:spcAft>
              <a:buNone/>
            </a:pPr>
            <a:r>
              <a:t/>
            </a:r>
            <a:endParaRPr sz="2600">
              <a:solidFill>
                <a:schemeClr val="accent5"/>
              </a:solidFill>
              <a:latin typeface="Quattrocento Sans"/>
              <a:ea typeface="Quattrocento Sans"/>
              <a:cs typeface="Quattrocento Sans"/>
              <a:sym typeface="Quattrocento Sans"/>
            </a:endParaRPr>
          </a:p>
        </p:txBody>
      </p:sp>
      <p:pic>
        <p:nvPicPr>
          <p:cNvPr id="530" name="Google Shape;530;g64e53c5c7e_0_15"/>
          <p:cNvPicPr preferRelativeResize="0"/>
          <p:nvPr/>
        </p:nvPicPr>
        <p:blipFill rotWithShape="1">
          <a:blip r:embed="rId3">
            <a:alphaModFix/>
          </a:blip>
          <a:srcRect b="10192" l="0" r="48885" t="15843"/>
          <a:stretch/>
        </p:blipFill>
        <p:spPr>
          <a:xfrm>
            <a:off x="3350900" y="3058825"/>
            <a:ext cx="3894874" cy="3177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g64e53c5c7e_0_33"/>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lang="es-AR" sz="2096"/>
              <a:t>Redes Neuronales</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537" name="Google Shape;537;g64e53c5c7e_0_33"/>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Introducción</a:t>
            </a:r>
            <a:endParaRPr b="0" i="0" sz="1733" u="none" cap="none" strike="noStrike">
              <a:solidFill>
                <a:srgbClr val="393939"/>
              </a:solidFill>
              <a:latin typeface="Quattrocento Sans"/>
              <a:ea typeface="Quattrocento Sans"/>
              <a:cs typeface="Quattrocento Sans"/>
              <a:sym typeface="Quattrocento Sans"/>
            </a:endParaRPr>
          </a:p>
        </p:txBody>
      </p:sp>
      <p:sp>
        <p:nvSpPr>
          <p:cNvPr id="538" name="Google Shape;538;g64e53c5c7e_0_33"/>
          <p:cNvSpPr txBox="1"/>
          <p:nvPr/>
        </p:nvSpPr>
        <p:spPr>
          <a:xfrm>
            <a:off x="383375" y="1315225"/>
            <a:ext cx="11808900" cy="1792500"/>
          </a:xfrm>
          <a:prstGeom prst="rect">
            <a:avLst/>
          </a:prstGeom>
          <a:noFill/>
          <a:ln>
            <a:noFill/>
          </a:ln>
        </p:spPr>
        <p:txBody>
          <a:bodyPr anchorCtr="0" anchor="t" bIns="45700" lIns="91425" spcFirstLastPara="1" rIns="91425" wrap="square" tIns="45700">
            <a:noAutofit/>
          </a:bodyPr>
          <a:lstStyle/>
          <a:p>
            <a:pPr indent="-165100" lvl="0" marL="0" marR="0" rtl="0" algn="l">
              <a:lnSpc>
                <a:spcPct val="100000"/>
              </a:lnSpc>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Las Redes Neuronales, buscan emular el comportamiento del cerebro humano</a:t>
            </a:r>
            <a:endParaRPr sz="2600">
              <a:solidFill>
                <a:schemeClr val="accent5"/>
              </a:solidFill>
              <a:latin typeface="Quattrocento Sans"/>
              <a:ea typeface="Quattrocento Sans"/>
              <a:cs typeface="Quattrocento Sans"/>
              <a:sym typeface="Quattrocento Sans"/>
            </a:endParaRPr>
          </a:p>
        </p:txBody>
      </p:sp>
      <p:pic>
        <p:nvPicPr>
          <p:cNvPr id="539" name="Google Shape;539;g64e53c5c7e_0_33"/>
          <p:cNvPicPr preferRelativeResize="0"/>
          <p:nvPr/>
        </p:nvPicPr>
        <p:blipFill>
          <a:blip r:embed="rId3">
            <a:alphaModFix/>
          </a:blip>
          <a:stretch>
            <a:fillRect/>
          </a:stretch>
        </p:blipFill>
        <p:spPr>
          <a:xfrm>
            <a:off x="1385100" y="2652400"/>
            <a:ext cx="7302833" cy="3445525"/>
          </a:xfrm>
          <a:prstGeom prst="rect">
            <a:avLst/>
          </a:prstGeom>
          <a:noFill/>
          <a:ln>
            <a:noFill/>
          </a:ln>
        </p:spPr>
      </p:pic>
      <p:pic>
        <p:nvPicPr>
          <p:cNvPr id="540" name="Google Shape;540;g64e53c5c7e_0_33"/>
          <p:cNvPicPr preferRelativeResize="0"/>
          <p:nvPr/>
        </p:nvPicPr>
        <p:blipFill>
          <a:blip r:embed="rId4">
            <a:alphaModFix/>
          </a:blip>
          <a:stretch>
            <a:fillRect/>
          </a:stretch>
        </p:blipFill>
        <p:spPr>
          <a:xfrm>
            <a:off x="8793500" y="4055523"/>
            <a:ext cx="1057275" cy="1000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g64e53c5c7e_0_44"/>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547" name="Google Shape;547;g64e53c5c7e_0_44"/>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Perceptrón</a:t>
            </a:r>
            <a:endParaRPr/>
          </a:p>
        </p:txBody>
      </p:sp>
      <p:sp>
        <p:nvSpPr>
          <p:cNvPr id="548" name="Google Shape;548;g64e53c5c7e_0_44"/>
          <p:cNvSpPr txBox="1"/>
          <p:nvPr/>
        </p:nvSpPr>
        <p:spPr>
          <a:xfrm>
            <a:off x="503100" y="1153763"/>
            <a:ext cx="11185800" cy="2023200"/>
          </a:xfrm>
          <a:prstGeom prst="rect">
            <a:avLst/>
          </a:prstGeom>
          <a:noFill/>
          <a:ln>
            <a:noFill/>
          </a:ln>
        </p:spPr>
        <p:txBody>
          <a:bodyPr anchorCtr="0" anchor="t" bIns="91425" lIns="91425" spcFirstLastPara="1" rIns="91425" wrap="square" tIns="91425">
            <a:noAutofit/>
          </a:bodyPr>
          <a:lstStyle/>
          <a:p>
            <a:pPr indent="-165100" lvl="0" marL="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Red neuronal de una sola neurona</a:t>
            </a:r>
            <a:endParaRPr sz="2600">
              <a:solidFill>
                <a:schemeClr val="accent5"/>
              </a:solidFill>
              <a:latin typeface="Quattrocento Sans"/>
              <a:ea typeface="Quattrocento Sans"/>
              <a:cs typeface="Quattrocento Sans"/>
              <a:sym typeface="Quattrocento Sans"/>
            </a:endParaRPr>
          </a:p>
          <a:p>
            <a:pPr indent="-165100" lvl="0" marL="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Actúa como una función lineal: X</a:t>
            </a:r>
            <a:r>
              <a:rPr baseline="-25000" lang="es-AR" sz="2600">
                <a:solidFill>
                  <a:schemeClr val="accent5"/>
                </a:solidFill>
                <a:latin typeface="Quattrocento Sans"/>
                <a:ea typeface="Quattrocento Sans"/>
                <a:cs typeface="Quattrocento Sans"/>
                <a:sym typeface="Quattrocento Sans"/>
              </a:rPr>
              <a:t>1</a:t>
            </a:r>
            <a:r>
              <a:rPr lang="es-AR" sz="2600">
                <a:solidFill>
                  <a:schemeClr val="accent5"/>
                </a:solidFill>
                <a:latin typeface="Quattrocento Sans"/>
                <a:ea typeface="Quattrocento Sans"/>
                <a:cs typeface="Quattrocento Sans"/>
                <a:sym typeface="Quattrocento Sans"/>
              </a:rPr>
              <a:t>W</a:t>
            </a:r>
            <a:r>
              <a:rPr baseline="-25000" lang="es-AR" sz="2600">
                <a:solidFill>
                  <a:schemeClr val="accent5"/>
                </a:solidFill>
                <a:latin typeface="Quattrocento Sans"/>
                <a:ea typeface="Quattrocento Sans"/>
                <a:cs typeface="Quattrocento Sans"/>
                <a:sym typeface="Quattrocento Sans"/>
              </a:rPr>
              <a:t>1</a:t>
            </a:r>
            <a:r>
              <a:rPr lang="es-AR" sz="2600">
                <a:solidFill>
                  <a:schemeClr val="accent5"/>
                </a:solidFill>
                <a:latin typeface="Quattrocento Sans"/>
                <a:ea typeface="Quattrocento Sans"/>
                <a:cs typeface="Quattrocento Sans"/>
                <a:sym typeface="Quattrocento Sans"/>
              </a:rPr>
              <a:t> + X</a:t>
            </a:r>
            <a:r>
              <a:rPr baseline="-25000" lang="es-AR" sz="2600">
                <a:solidFill>
                  <a:schemeClr val="accent5"/>
                </a:solidFill>
                <a:latin typeface="Quattrocento Sans"/>
                <a:ea typeface="Quattrocento Sans"/>
                <a:cs typeface="Quattrocento Sans"/>
                <a:sym typeface="Quattrocento Sans"/>
              </a:rPr>
              <a:t>2</a:t>
            </a:r>
            <a:r>
              <a:rPr lang="es-AR" sz="2600">
                <a:solidFill>
                  <a:schemeClr val="accent5"/>
                </a:solidFill>
                <a:latin typeface="Quattrocento Sans"/>
                <a:ea typeface="Quattrocento Sans"/>
                <a:cs typeface="Quattrocento Sans"/>
                <a:sym typeface="Quattrocento Sans"/>
              </a:rPr>
              <a:t>W</a:t>
            </a:r>
            <a:r>
              <a:rPr baseline="-25000" lang="es-AR" sz="2600">
                <a:solidFill>
                  <a:schemeClr val="accent5"/>
                </a:solidFill>
                <a:latin typeface="Quattrocento Sans"/>
                <a:ea typeface="Quattrocento Sans"/>
                <a:cs typeface="Quattrocento Sans"/>
                <a:sym typeface="Quattrocento Sans"/>
              </a:rPr>
              <a:t>2</a:t>
            </a:r>
            <a:r>
              <a:rPr lang="es-AR" sz="2600">
                <a:solidFill>
                  <a:schemeClr val="accent5"/>
                </a:solidFill>
                <a:latin typeface="Quattrocento Sans"/>
                <a:ea typeface="Quattrocento Sans"/>
                <a:cs typeface="Quattrocento Sans"/>
                <a:sym typeface="Quattrocento Sans"/>
              </a:rPr>
              <a:t> + ... = Y </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solo puede separar problemas lineales.</a:t>
            </a:r>
            <a:endParaRPr sz="2600">
              <a:solidFill>
                <a:schemeClr val="accent5"/>
              </a:solidFill>
              <a:latin typeface="Quattrocento Sans"/>
              <a:ea typeface="Quattrocento Sans"/>
              <a:cs typeface="Quattrocento Sans"/>
              <a:sym typeface="Quattrocento Sans"/>
            </a:endParaRPr>
          </a:p>
        </p:txBody>
      </p:sp>
      <p:pic>
        <p:nvPicPr>
          <p:cNvPr id="549" name="Google Shape;549;g64e53c5c7e_0_44"/>
          <p:cNvPicPr preferRelativeResize="0"/>
          <p:nvPr/>
        </p:nvPicPr>
        <p:blipFill>
          <a:blip r:embed="rId3">
            <a:alphaModFix/>
          </a:blip>
          <a:stretch>
            <a:fillRect/>
          </a:stretch>
        </p:blipFill>
        <p:spPr>
          <a:xfrm>
            <a:off x="7393775" y="3589950"/>
            <a:ext cx="2571750" cy="2095500"/>
          </a:xfrm>
          <a:prstGeom prst="rect">
            <a:avLst/>
          </a:prstGeom>
          <a:noFill/>
          <a:ln>
            <a:noFill/>
          </a:ln>
        </p:spPr>
      </p:pic>
      <p:pic>
        <p:nvPicPr>
          <p:cNvPr id="550" name="Google Shape;550;g64e53c5c7e_0_44"/>
          <p:cNvPicPr preferRelativeResize="0"/>
          <p:nvPr/>
        </p:nvPicPr>
        <p:blipFill>
          <a:blip r:embed="rId4">
            <a:alphaModFix/>
          </a:blip>
          <a:stretch>
            <a:fillRect/>
          </a:stretch>
        </p:blipFill>
        <p:spPr>
          <a:xfrm>
            <a:off x="1460023" y="3589950"/>
            <a:ext cx="4635975" cy="2522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g64e53c5c7e_0_152"/>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557" name="Google Shape;557;g64e53c5c7e_0_152"/>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multicapa</a:t>
            </a:r>
            <a:endParaRPr/>
          </a:p>
        </p:txBody>
      </p:sp>
      <p:sp>
        <p:nvSpPr>
          <p:cNvPr id="558" name="Google Shape;558;g64e53c5c7e_0_152"/>
          <p:cNvSpPr txBox="1"/>
          <p:nvPr/>
        </p:nvSpPr>
        <p:spPr>
          <a:xfrm>
            <a:off x="511150" y="1228313"/>
            <a:ext cx="10606500" cy="2023200"/>
          </a:xfrm>
          <a:prstGeom prst="rect">
            <a:avLst/>
          </a:prstGeom>
          <a:noFill/>
          <a:ln>
            <a:noFill/>
          </a:ln>
        </p:spPr>
        <p:txBody>
          <a:bodyPr anchorCtr="0" anchor="t" bIns="91425" lIns="91425" spcFirstLastPara="1" rIns="91425" wrap="square" tIns="91425">
            <a:noAutofit/>
          </a:bodyPr>
          <a:lstStyle/>
          <a:p>
            <a:pPr indent="-165100" lvl="0" marL="0" rtl="0" algn="l">
              <a:spcBef>
                <a:spcPts val="933"/>
              </a:spcBef>
              <a:spcAft>
                <a:spcPts val="0"/>
              </a:spcAft>
              <a:buClr>
                <a:schemeClr val="accent5"/>
              </a:buClr>
              <a:buSzPts val="2600"/>
              <a:buFont typeface="Quattrocento Sans"/>
              <a:buChar char="&gt;"/>
            </a:pPr>
            <a:r>
              <a:rPr b="1" lang="es-AR" sz="2600">
                <a:solidFill>
                  <a:schemeClr val="accent5"/>
                </a:solidFill>
                <a:latin typeface="Quattrocento Sans"/>
                <a:ea typeface="Quattrocento Sans"/>
                <a:cs typeface="Quattrocento Sans"/>
                <a:sym typeface="Quattrocento Sans"/>
              </a:rPr>
              <a:t> Un perceptrón sigue sin poder resolver el problema del XOR</a:t>
            </a:r>
            <a:endParaRPr b="1" sz="2600">
              <a:solidFill>
                <a:schemeClr val="accent5"/>
              </a:solidFill>
              <a:latin typeface="Quattrocento Sans"/>
              <a:ea typeface="Quattrocento Sans"/>
              <a:cs typeface="Quattrocento Sans"/>
              <a:sym typeface="Quattrocento Sans"/>
            </a:endParaRPr>
          </a:p>
          <a:p>
            <a:pPr indent="-165100" lvl="0" marL="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Agregamos más neuronas y más capas. </a:t>
            </a:r>
            <a:endParaRPr sz="2600">
              <a:solidFill>
                <a:schemeClr val="accent5"/>
              </a:solidFill>
              <a:latin typeface="Quattrocento Sans"/>
              <a:ea typeface="Quattrocento Sans"/>
              <a:cs typeface="Quattrocento Sans"/>
              <a:sym typeface="Quattrocento Sans"/>
            </a:endParaRPr>
          </a:p>
          <a:p>
            <a:pPr indent="-165100" lvl="0" marL="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Cada neurona será un hiperplano y cada capa, serán la intersección del mismo </a:t>
            </a:r>
            <a:endParaRPr sz="2600">
              <a:solidFill>
                <a:schemeClr val="accent5"/>
              </a:solidFill>
              <a:latin typeface="Quattrocento Sans"/>
              <a:ea typeface="Quattrocento Sans"/>
              <a:cs typeface="Quattrocento Sans"/>
              <a:sym typeface="Quattrocento Sans"/>
            </a:endParaRPr>
          </a:p>
        </p:txBody>
      </p:sp>
      <p:pic>
        <p:nvPicPr>
          <p:cNvPr id="559" name="Google Shape;559;g64e53c5c7e_0_152"/>
          <p:cNvPicPr preferRelativeResize="0"/>
          <p:nvPr/>
        </p:nvPicPr>
        <p:blipFill>
          <a:blip r:embed="rId3">
            <a:alphaModFix/>
          </a:blip>
          <a:stretch>
            <a:fillRect/>
          </a:stretch>
        </p:blipFill>
        <p:spPr>
          <a:xfrm>
            <a:off x="1685875" y="3260288"/>
            <a:ext cx="9239250" cy="2819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g64e53c5c7e_0_162"/>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566" name="Google Shape;566;g64e53c5c7e_0_162"/>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multicapa</a:t>
            </a:r>
            <a:endParaRPr/>
          </a:p>
        </p:txBody>
      </p:sp>
      <p:sp>
        <p:nvSpPr>
          <p:cNvPr id="567" name="Google Shape;567;g64e53c5c7e_0_162"/>
          <p:cNvSpPr txBox="1"/>
          <p:nvPr/>
        </p:nvSpPr>
        <p:spPr>
          <a:xfrm>
            <a:off x="511150" y="1228313"/>
            <a:ext cx="10606500" cy="2023200"/>
          </a:xfrm>
          <a:prstGeom prst="rect">
            <a:avLst/>
          </a:prstGeom>
          <a:noFill/>
          <a:ln>
            <a:noFill/>
          </a:ln>
        </p:spPr>
        <p:txBody>
          <a:bodyPr anchorCtr="0" anchor="t" bIns="91425" lIns="91425" spcFirstLastPara="1" rIns="91425" wrap="square" tIns="91425">
            <a:noAutofit/>
          </a:bodyPr>
          <a:lstStyle/>
          <a:p>
            <a:pPr indent="-165100" lvl="0" marL="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Un perceptrón sigue sin poder resolver el problema del XOR</a:t>
            </a:r>
            <a:endParaRPr sz="2600">
              <a:solidFill>
                <a:schemeClr val="accent5"/>
              </a:solidFill>
              <a:latin typeface="Quattrocento Sans"/>
              <a:ea typeface="Quattrocento Sans"/>
              <a:cs typeface="Quattrocento Sans"/>
              <a:sym typeface="Quattrocento Sans"/>
            </a:endParaRPr>
          </a:p>
          <a:p>
            <a:pPr indent="-165100" lvl="0" marL="0" rtl="0" algn="l">
              <a:spcBef>
                <a:spcPts val="933"/>
              </a:spcBef>
              <a:spcAft>
                <a:spcPts val="0"/>
              </a:spcAft>
              <a:buClr>
                <a:schemeClr val="accent5"/>
              </a:buClr>
              <a:buSzPts val="2600"/>
              <a:buFont typeface="Quattrocento Sans"/>
              <a:buChar char="&gt;"/>
            </a:pPr>
            <a:r>
              <a:rPr b="1" lang="es-AR" sz="2600">
                <a:solidFill>
                  <a:schemeClr val="accent5"/>
                </a:solidFill>
                <a:latin typeface="Quattrocento Sans"/>
                <a:ea typeface="Quattrocento Sans"/>
                <a:cs typeface="Quattrocento Sans"/>
                <a:sym typeface="Quattrocento Sans"/>
              </a:rPr>
              <a:t> Agregamos más neuronas y más capas. </a:t>
            </a:r>
            <a:endParaRPr b="1" sz="2600">
              <a:solidFill>
                <a:schemeClr val="accent5"/>
              </a:solidFill>
              <a:latin typeface="Quattrocento Sans"/>
              <a:ea typeface="Quattrocento Sans"/>
              <a:cs typeface="Quattrocento Sans"/>
              <a:sym typeface="Quattrocento Sans"/>
            </a:endParaRPr>
          </a:p>
          <a:p>
            <a:pPr indent="-165100" lvl="0" marL="0" rtl="0" algn="l">
              <a:spcBef>
                <a:spcPts val="933"/>
              </a:spcBef>
              <a:spcAft>
                <a:spcPts val="0"/>
              </a:spcAft>
              <a:buClr>
                <a:schemeClr val="accent5"/>
              </a:buClr>
              <a:buSzPts val="2600"/>
              <a:buFont typeface="Quattrocento Sans"/>
              <a:buChar char="&gt;"/>
            </a:pPr>
            <a:r>
              <a:rPr b="1" lang="es-AR" sz="2600">
                <a:solidFill>
                  <a:schemeClr val="accent5"/>
                </a:solidFill>
                <a:latin typeface="Quattrocento Sans"/>
                <a:ea typeface="Quattrocento Sans"/>
                <a:cs typeface="Quattrocento Sans"/>
                <a:sym typeface="Quattrocento Sans"/>
              </a:rPr>
              <a:t> Cada neurona será un hiperplano y cada capa, serán la intersección del mismo </a:t>
            </a:r>
            <a:endParaRPr b="1" sz="2600">
              <a:solidFill>
                <a:schemeClr val="accent5"/>
              </a:solidFill>
              <a:latin typeface="Quattrocento Sans"/>
              <a:ea typeface="Quattrocento Sans"/>
              <a:cs typeface="Quattrocento Sans"/>
              <a:sym typeface="Quattrocento Sans"/>
            </a:endParaRPr>
          </a:p>
        </p:txBody>
      </p:sp>
      <p:pic>
        <p:nvPicPr>
          <p:cNvPr id="568" name="Google Shape;568;g64e53c5c7e_0_162"/>
          <p:cNvPicPr preferRelativeResize="0"/>
          <p:nvPr/>
        </p:nvPicPr>
        <p:blipFill>
          <a:blip r:embed="rId3">
            <a:alphaModFix/>
          </a:blip>
          <a:stretch>
            <a:fillRect/>
          </a:stretch>
        </p:blipFill>
        <p:spPr>
          <a:xfrm>
            <a:off x="1366400" y="3260288"/>
            <a:ext cx="9134475" cy="291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9"/>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164" name="Google Shape;164;p9"/>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Encontrando los mejores hiperparámetros</a:t>
            </a:r>
            <a:endParaRPr b="0" i="0" sz="1733" u="none" cap="none" strike="noStrike">
              <a:solidFill>
                <a:srgbClr val="393939"/>
              </a:solidFill>
              <a:latin typeface="Quattrocento Sans"/>
              <a:ea typeface="Quattrocento Sans"/>
              <a:cs typeface="Quattrocento Sans"/>
              <a:sym typeface="Quattrocento Sans"/>
            </a:endParaRPr>
          </a:p>
        </p:txBody>
      </p:sp>
      <p:sp>
        <p:nvSpPr>
          <p:cNvPr id="165" name="Google Shape;165;p9"/>
          <p:cNvSpPr txBox="1"/>
          <p:nvPr/>
        </p:nvSpPr>
        <p:spPr>
          <a:xfrm>
            <a:off x="637950" y="1315175"/>
            <a:ext cx="5596200" cy="4476000"/>
          </a:xfrm>
          <a:prstGeom prst="rect">
            <a:avLst/>
          </a:prstGeom>
          <a:noFill/>
          <a:ln>
            <a:noFill/>
          </a:ln>
        </p:spPr>
        <p:txBody>
          <a:bodyPr anchorCtr="0" anchor="t" bIns="45700" lIns="91425" spcFirstLastPara="1" rIns="91425" wrap="square" tIns="45700">
            <a:noAutofit/>
          </a:bodyPr>
          <a:lstStyle/>
          <a:p>
            <a:pPr indent="-129540" lvl="0" marL="0" marR="0" rtl="0" algn="l">
              <a:lnSpc>
                <a:spcPct val="100000"/>
              </a:lnSpc>
              <a:spcBef>
                <a:spcPts val="0"/>
              </a:spcBef>
              <a:spcAft>
                <a:spcPts val="0"/>
              </a:spcAft>
              <a:buClr>
                <a:schemeClr val="accent1"/>
              </a:buClr>
              <a:buSzPts val="2040"/>
              <a:buFont typeface="Quattrocento Sans"/>
              <a:buChar char="&gt;"/>
            </a:pPr>
            <a:r>
              <a:rPr b="1" i="0" lang="es-AR" sz="2400" u="none" cap="none" strike="noStrike">
                <a:solidFill>
                  <a:srgbClr val="393939"/>
                </a:solidFill>
                <a:latin typeface="Quattrocento Sans"/>
                <a:ea typeface="Quattrocento Sans"/>
                <a:cs typeface="Quattrocento Sans"/>
                <a:sym typeface="Quattrocento Sans"/>
              </a:rPr>
              <a:t>Parámetros</a:t>
            </a:r>
            <a:r>
              <a:rPr b="0" i="0" lang="es-AR" sz="2400" u="none" cap="none" strike="noStrike">
                <a:solidFill>
                  <a:srgbClr val="393939"/>
                </a:solidFill>
                <a:latin typeface="Quattrocento Sans"/>
                <a:ea typeface="Quattrocento Sans"/>
                <a:cs typeface="Quattrocento Sans"/>
                <a:sym typeface="Quattrocento Sans"/>
              </a:rPr>
              <a:t>: los descubre el algoritmo a partir de los datos</a:t>
            </a:r>
            <a:endParaRPr b="0" i="0" sz="1400" u="none" cap="none" strike="noStrike">
              <a:solidFill>
                <a:srgbClr val="000000"/>
              </a:solidFill>
              <a:latin typeface="Arial"/>
              <a:ea typeface="Arial"/>
              <a:cs typeface="Arial"/>
              <a:sym typeface="Arial"/>
            </a:endParaRPr>
          </a:p>
          <a:p>
            <a:pPr indent="-129540" lvl="0" marL="0" marR="0" rtl="0" algn="l">
              <a:lnSpc>
                <a:spcPct val="100000"/>
              </a:lnSpc>
              <a:spcBef>
                <a:spcPts val="933"/>
              </a:spcBef>
              <a:spcAft>
                <a:spcPts val="0"/>
              </a:spcAft>
              <a:buClr>
                <a:schemeClr val="accent1"/>
              </a:buClr>
              <a:buSzPts val="2040"/>
              <a:buFont typeface="Quattrocento Sans"/>
              <a:buChar char="&gt;"/>
            </a:pPr>
            <a:r>
              <a:rPr b="1" i="0" lang="es-AR" sz="2400" u="none" cap="none" strike="noStrike">
                <a:solidFill>
                  <a:srgbClr val="393939"/>
                </a:solidFill>
                <a:latin typeface="Quattrocento Sans"/>
                <a:ea typeface="Quattrocento Sans"/>
                <a:cs typeface="Quattrocento Sans"/>
                <a:sym typeface="Quattrocento Sans"/>
              </a:rPr>
              <a:t>Hiper-parámetros</a:t>
            </a:r>
            <a:r>
              <a:rPr b="0" i="0" lang="es-AR" sz="2400" u="none" cap="none" strike="noStrike">
                <a:solidFill>
                  <a:srgbClr val="393939"/>
                </a:solidFill>
                <a:latin typeface="Quattrocento Sans"/>
                <a:ea typeface="Quattrocento Sans"/>
                <a:cs typeface="Quattrocento Sans"/>
                <a:sym typeface="Quattrocento Sans"/>
              </a:rPr>
              <a:t>: son datos que debemos pasarle al algoritmo para funcionar.</a:t>
            </a:r>
            <a:endParaRPr b="0" i="0" sz="2400" u="none" cap="none" strike="noStrike">
              <a:solidFill>
                <a:srgbClr val="393939"/>
              </a:solidFill>
              <a:latin typeface="Quattrocento Sans"/>
              <a:ea typeface="Quattrocento Sans"/>
              <a:cs typeface="Quattrocento Sans"/>
              <a:sym typeface="Quattrocento Sans"/>
            </a:endParaRPr>
          </a:p>
          <a:p>
            <a:pPr indent="-129540" lvl="0" marL="0" marR="0" rtl="0" algn="l">
              <a:lnSpc>
                <a:spcPct val="100000"/>
              </a:lnSpc>
              <a:spcBef>
                <a:spcPts val="933"/>
              </a:spcBef>
              <a:spcAft>
                <a:spcPts val="0"/>
              </a:spcAft>
              <a:buClr>
                <a:schemeClr val="accent1"/>
              </a:buClr>
              <a:buSzPts val="2040"/>
              <a:buFont typeface="Quattrocento Sans"/>
              <a:buChar char="&gt;"/>
            </a:pPr>
            <a:r>
              <a:rPr b="1" i="0" lang="es-AR" sz="2400" u="none" cap="none" strike="noStrike">
                <a:solidFill>
                  <a:schemeClr val="accent5"/>
                </a:solidFill>
                <a:latin typeface="Quattrocento Sans"/>
                <a:ea typeface="Quattrocento Sans"/>
                <a:cs typeface="Quattrocento Sans"/>
                <a:sym typeface="Quattrocento Sans"/>
              </a:rPr>
              <a:t>Grid search</a:t>
            </a:r>
            <a:r>
              <a:rPr b="0" i="0" lang="es-AR" sz="2400" u="none" cap="none" strike="noStrike">
                <a:solidFill>
                  <a:schemeClr val="accent5"/>
                </a:solidFill>
                <a:latin typeface="Quattrocento Sans"/>
                <a:ea typeface="Quattrocento Sans"/>
                <a:cs typeface="Quattrocento Sans"/>
                <a:sym typeface="Quattrocento Sans"/>
              </a:rPr>
              <a:t>: es el proceso de buscar entre conjuntos de hiperparámetros cuáles combinaciones son las más óptimas para un determinado modelo.</a:t>
            </a:r>
            <a:endParaRPr b="0" i="0" sz="2400" u="none" cap="none" strike="noStrike">
              <a:solidFill>
                <a:srgbClr val="393939"/>
              </a:solidFill>
              <a:latin typeface="Quattrocento Sans"/>
              <a:ea typeface="Quattrocento Sans"/>
              <a:cs typeface="Quattrocento Sans"/>
              <a:sym typeface="Quattrocento Sans"/>
            </a:endParaRPr>
          </a:p>
          <a:p>
            <a:pPr indent="151130" lvl="0" marL="0" marR="0" rtl="0" algn="l">
              <a:lnSpc>
                <a:spcPct val="100000"/>
              </a:lnSpc>
              <a:spcBef>
                <a:spcPts val="933"/>
              </a:spcBef>
              <a:spcAft>
                <a:spcPts val="0"/>
              </a:spcAft>
              <a:buClr>
                <a:schemeClr val="accent1"/>
              </a:buClr>
              <a:buSzPts val="2380"/>
              <a:buFont typeface="Quattrocento Sans"/>
              <a:buNone/>
            </a:pPr>
            <a:r>
              <a:t/>
            </a:r>
            <a:endParaRPr b="0" i="0" sz="2800" u="none" cap="none" strike="noStrike">
              <a:solidFill>
                <a:srgbClr val="393939"/>
              </a:solidFill>
              <a:latin typeface="Quattrocento Sans"/>
              <a:ea typeface="Quattrocento Sans"/>
              <a:cs typeface="Quattrocento Sans"/>
              <a:sym typeface="Quattrocento Sans"/>
            </a:endParaRPr>
          </a:p>
        </p:txBody>
      </p:sp>
      <p:pic>
        <p:nvPicPr>
          <p:cNvPr id="166" name="Google Shape;166;p9"/>
          <p:cNvPicPr preferRelativeResize="0"/>
          <p:nvPr/>
        </p:nvPicPr>
        <p:blipFill rotWithShape="1">
          <a:blip r:embed="rId3">
            <a:alphaModFix/>
          </a:blip>
          <a:srcRect b="0" l="0" r="0" t="0"/>
          <a:stretch/>
        </p:blipFill>
        <p:spPr>
          <a:xfrm>
            <a:off x="6234150" y="836451"/>
            <a:ext cx="5596200" cy="49299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g64e53c5c7e_0_127"/>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575" name="Google Shape;575;g64e53c5c7e_0_127"/>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multicapa - Activación</a:t>
            </a:r>
            <a:endParaRPr/>
          </a:p>
        </p:txBody>
      </p:sp>
      <p:pic>
        <p:nvPicPr>
          <p:cNvPr id="576" name="Google Shape;576;g64e53c5c7e_0_127"/>
          <p:cNvPicPr preferRelativeResize="0"/>
          <p:nvPr/>
        </p:nvPicPr>
        <p:blipFill>
          <a:blip r:embed="rId3">
            <a:alphaModFix/>
          </a:blip>
          <a:stretch>
            <a:fillRect/>
          </a:stretch>
        </p:blipFill>
        <p:spPr>
          <a:xfrm>
            <a:off x="6245075" y="3583712"/>
            <a:ext cx="5604601" cy="2719637"/>
          </a:xfrm>
          <a:prstGeom prst="rect">
            <a:avLst/>
          </a:prstGeom>
          <a:noFill/>
          <a:ln>
            <a:noFill/>
          </a:ln>
        </p:spPr>
      </p:pic>
      <p:pic>
        <p:nvPicPr>
          <p:cNvPr id="577" name="Google Shape;577;g64e53c5c7e_0_127"/>
          <p:cNvPicPr preferRelativeResize="0"/>
          <p:nvPr/>
        </p:nvPicPr>
        <p:blipFill rotWithShape="1">
          <a:blip r:embed="rId4">
            <a:alphaModFix/>
          </a:blip>
          <a:srcRect b="0" l="49228" r="0" t="0"/>
          <a:stretch/>
        </p:blipFill>
        <p:spPr>
          <a:xfrm>
            <a:off x="7328326" y="440175"/>
            <a:ext cx="2732326" cy="2277050"/>
          </a:xfrm>
          <a:prstGeom prst="rect">
            <a:avLst/>
          </a:prstGeom>
          <a:noFill/>
          <a:ln>
            <a:noFill/>
          </a:ln>
        </p:spPr>
      </p:pic>
      <p:pic>
        <p:nvPicPr>
          <p:cNvPr id="578" name="Google Shape;578;g64e53c5c7e_0_127"/>
          <p:cNvPicPr preferRelativeResize="0"/>
          <p:nvPr/>
        </p:nvPicPr>
        <p:blipFill>
          <a:blip r:embed="rId5">
            <a:alphaModFix/>
          </a:blip>
          <a:stretch>
            <a:fillRect/>
          </a:stretch>
        </p:blipFill>
        <p:spPr>
          <a:xfrm>
            <a:off x="9964375" y="624115"/>
            <a:ext cx="2545575" cy="1909175"/>
          </a:xfrm>
          <a:prstGeom prst="rect">
            <a:avLst/>
          </a:prstGeom>
          <a:noFill/>
          <a:ln>
            <a:noFill/>
          </a:ln>
        </p:spPr>
      </p:pic>
      <p:sp>
        <p:nvSpPr>
          <p:cNvPr id="579" name="Google Shape;579;g64e53c5c7e_0_127"/>
          <p:cNvSpPr txBox="1"/>
          <p:nvPr/>
        </p:nvSpPr>
        <p:spPr>
          <a:xfrm>
            <a:off x="239175" y="1253100"/>
            <a:ext cx="6602400" cy="4351800"/>
          </a:xfrm>
          <a:prstGeom prst="rect">
            <a:avLst/>
          </a:prstGeom>
          <a:noFill/>
          <a:ln>
            <a:noFill/>
          </a:ln>
        </p:spPr>
        <p:txBody>
          <a:bodyPr anchorCtr="0" anchor="t" bIns="91425" lIns="91425" spcFirstLastPara="1" rIns="91425" wrap="square" tIns="91425">
            <a:noAutofit/>
          </a:bodyPr>
          <a:lstStyle/>
          <a:p>
            <a:pPr indent="-165100" lvl="0" marL="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Se agrega una función de activación entre las capas de las redes para agregar no-linearidad a las salidas. </a:t>
            </a:r>
            <a:endParaRPr sz="2600">
              <a:solidFill>
                <a:schemeClr val="accent5"/>
              </a:solidFill>
              <a:latin typeface="Quattrocento Sans"/>
              <a:ea typeface="Quattrocento Sans"/>
              <a:cs typeface="Quattrocento Sans"/>
              <a:sym typeface="Quattrocento Sans"/>
            </a:endParaRPr>
          </a:p>
          <a:p>
            <a:pPr indent="-165100" lvl="0" marL="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Pensar que sin esto, no sería más que multiplicaciones de matrices, por ende solo salidas lineales. </a:t>
            </a:r>
            <a:endParaRPr sz="2600">
              <a:solidFill>
                <a:schemeClr val="accent5"/>
              </a:solidFill>
              <a:latin typeface="Quattrocento Sans"/>
              <a:ea typeface="Quattrocento Sans"/>
              <a:cs typeface="Quattrocento Sans"/>
              <a:sym typeface="Quattrocento Sans"/>
            </a:endParaRPr>
          </a:p>
          <a:p>
            <a:pPr indent="0" lvl="0" marL="457200" rtl="0" algn="l">
              <a:spcBef>
                <a:spcPts val="933"/>
              </a:spcBef>
              <a:spcAft>
                <a:spcPts val="0"/>
              </a:spcAft>
              <a:buNone/>
            </a:pPr>
            <a:r>
              <a:rPr lang="es-AR" sz="2600">
                <a:solidFill>
                  <a:schemeClr val="accent5"/>
                </a:solidFill>
                <a:latin typeface="Quattrocento Sans"/>
                <a:ea typeface="Quattrocento Sans"/>
                <a:cs typeface="Quattrocento Sans"/>
                <a:sym typeface="Quattrocento Sans"/>
              </a:rPr>
              <a:t>g(</a:t>
            </a:r>
            <a:r>
              <a:rPr lang="es-AR" sz="2600">
                <a:solidFill>
                  <a:schemeClr val="accent5"/>
                </a:solidFill>
                <a:latin typeface="Quattrocento Sans"/>
                <a:ea typeface="Quattrocento Sans"/>
                <a:cs typeface="Quattrocento Sans"/>
                <a:sym typeface="Quattrocento Sans"/>
              </a:rPr>
              <a:t>X</a:t>
            </a:r>
            <a:r>
              <a:rPr baseline="-25000" lang="es-AR" sz="2600">
                <a:solidFill>
                  <a:schemeClr val="accent5"/>
                </a:solidFill>
                <a:latin typeface="Quattrocento Sans"/>
                <a:ea typeface="Quattrocento Sans"/>
                <a:cs typeface="Quattrocento Sans"/>
                <a:sym typeface="Quattrocento Sans"/>
              </a:rPr>
              <a:t>1</a:t>
            </a:r>
            <a:r>
              <a:rPr lang="es-AR" sz="2600">
                <a:solidFill>
                  <a:schemeClr val="accent5"/>
                </a:solidFill>
                <a:latin typeface="Quattrocento Sans"/>
                <a:ea typeface="Quattrocento Sans"/>
                <a:cs typeface="Quattrocento Sans"/>
                <a:sym typeface="Quattrocento Sans"/>
              </a:rPr>
              <a:t>W</a:t>
            </a:r>
            <a:r>
              <a:rPr baseline="-25000" lang="es-AR" sz="2600">
                <a:solidFill>
                  <a:schemeClr val="accent5"/>
                </a:solidFill>
                <a:latin typeface="Quattrocento Sans"/>
                <a:ea typeface="Quattrocento Sans"/>
                <a:cs typeface="Quattrocento Sans"/>
                <a:sym typeface="Quattrocento Sans"/>
              </a:rPr>
              <a:t>1</a:t>
            </a:r>
            <a:r>
              <a:rPr lang="es-AR" sz="2600">
                <a:solidFill>
                  <a:schemeClr val="accent5"/>
                </a:solidFill>
                <a:latin typeface="Quattrocento Sans"/>
                <a:ea typeface="Quattrocento Sans"/>
                <a:cs typeface="Quattrocento Sans"/>
                <a:sym typeface="Quattrocento Sans"/>
              </a:rPr>
              <a:t>)+ g(X</a:t>
            </a:r>
            <a:r>
              <a:rPr baseline="-25000" lang="es-AR" sz="2600">
                <a:solidFill>
                  <a:schemeClr val="accent5"/>
                </a:solidFill>
                <a:latin typeface="Quattrocento Sans"/>
                <a:ea typeface="Quattrocento Sans"/>
                <a:cs typeface="Quattrocento Sans"/>
                <a:sym typeface="Quattrocento Sans"/>
              </a:rPr>
              <a:t>2</a:t>
            </a:r>
            <a:r>
              <a:rPr lang="es-AR" sz="2600">
                <a:solidFill>
                  <a:schemeClr val="accent5"/>
                </a:solidFill>
                <a:latin typeface="Quattrocento Sans"/>
                <a:ea typeface="Quattrocento Sans"/>
                <a:cs typeface="Quattrocento Sans"/>
                <a:sym typeface="Quattrocento Sans"/>
              </a:rPr>
              <a:t>W</a:t>
            </a:r>
            <a:r>
              <a:rPr baseline="-25000" lang="es-AR" sz="2600">
                <a:solidFill>
                  <a:schemeClr val="accent5"/>
                </a:solidFill>
                <a:latin typeface="Quattrocento Sans"/>
                <a:ea typeface="Quattrocento Sans"/>
                <a:cs typeface="Quattrocento Sans"/>
                <a:sym typeface="Quattrocento Sans"/>
              </a:rPr>
              <a:t>2</a:t>
            </a:r>
            <a:r>
              <a:rPr lang="es-AR" sz="2600">
                <a:solidFill>
                  <a:schemeClr val="accent5"/>
                </a:solidFill>
                <a:latin typeface="Quattrocento Sans"/>
                <a:ea typeface="Quattrocento Sans"/>
                <a:cs typeface="Quattrocento Sans"/>
                <a:sym typeface="Quattrocento Sans"/>
              </a:rPr>
              <a:t>) +  … = Y</a:t>
            </a:r>
            <a:r>
              <a:rPr baseline="-25000" lang="es-AR" sz="2600">
                <a:solidFill>
                  <a:schemeClr val="accent5"/>
                </a:solidFill>
                <a:latin typeface="Quattrocento Sans"/>
                <a:ea typeface="Quattrocento Sans"/>
                <a:cs typeface="Quattrocento Sans"/>
                <a:sym typeface="Quattrocento Sans"/>
              </a:rPr>
              <a:t>i</a:t>
            </a:r>
            <a:r>
              <a:rPr lang="es-AR" sz="2600">
                <a:solidFill>
                  <a:schemeClr val="accent5"/>
                </a:solidFill>
                <a:latin typeface="Quattrocento Sans"/>
                <a:ea typeface="Quattrocento Sans"/>
                <a:cs typeface="Quattrocento Sans"/>
                <a:sym typeface="Quattrocento Sans"/>
              </a:rPr>
              <a:t> </a:t>
            </a:r>
            <a:endParaRPr sz="2600">
              <a:solidFill>
                <a:schemeClr val="accent5"/>
              </a:solidFill>
              <a:latin typeface="Quattrocento Sans"/>
              <a:ea typeface="Quattrocento Sans"/>
              <a:cs typeface="Quattrocento Sans"/>
              <a:sym typeface="Quattrocento Sans"/>
            </a:endParaRPr>
          </a:p>
          <a:p>
            <a:pPr indent="0" lvl="0" marL="0" rtl="0" algn="l">
              <a:spcBef>
                <a:spcPts val="933"/>
              </a:spcBef>
              <a:spcAft>
                <a:spcPts val="0"/>
              </a:spcAft>
              <a:buNone/>
            </a:pPr>
            <a:r>
              <a:t/>
            </a:r>
            <a:endParaRPr sz="2600">
              <a:solidFill>
                <a:schemeClr val="accent5"/>
              </a:solidFill>
              <a:latin typeface="Quattrocento Sans"/>
              <a:ea typeface="Quattrocento Sans"/>
              <a:cs typeface="Quattrocento Sans"/>
              <a:sym typeface="Quattrocento Sans"/>
            </a:endParaRPr>
          </a:p>
          <a:p>
            <a:pPr indent="0" lvl="0" marL="0" rtl="0" algn="l">
              <a:spcBef>
                <a:spcPts val="933"/>
              </a:spcBef>
              <a:spcAft>
                <a:spcPts val="0"/>
              </a:spcAft>
              <a:buNone/>
            </a:pPr>
            <a:r>
              <a:t/>
            </a:r>
            <a:endParaRPr sz="2600">
              <a:solidFill>
                <a:schemeClr val="accent5"/>
              </a:solidFill>
              <a:latin typeface="Quattrocento Sans"/>
              <a:ea typeface="Quattrocento Sans"/>
              <a:cs typeface="Quattrocento Sans"/>
              <a:sym typeface="Quattrocento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g64e53c5c7e_0_70"/>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586" name="Google Shape;586;g64e53c5c7e_0_70"/>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Arquitecturas y Tipos de neuronas</a:t>
            </a:r>
            <a:endParaRPr/>
          </a:p>
        </p:txBody>
      </p:sp>
      <p:sp>
        <p:nvSpPr>
          <p:cNvPr id="587" name="Google Shape;587;g64e53c5c7e_0_70"/>
          <p:cNvSpPr txBox="1"/>
          <p:nvPr/>
        </p:nvSpPr>
        <p:spPr>
          <a:xfrm>
            <a:off x="378475" y="1219550"/>
            <a:ext cx="8412900" cy="693900"/>
          </a:xfrm>
          <a:prstGeom prst="rect">
            <a:avLst/>
          </a:prstGeom>
          <a:noFill/>
          <a:ln>
            <a:noFill/>
          </a:ln>
        </p:spPr>
        <p:txBody>
          <a:bodyPr anchorCtr="0" anchor="t" bIns="91425" lIns="91425" spcFirstLastPara="1" rIns="91425" wrap="square" tIns="91425">
            <a:noAutofit/>
          </a:bodyPr>
          <a:lstStyle/>
          <a:p>
            <a:pPr indent="0" lvl="0" marL="0" rtl="0" algn="l">
              <a:spcBef>
                <a:spcPts val="933"/>
              </a:spcBef>
              <a:spcAft>
                <a:spcPts val="0"/>
              </a:spcAft>
              <a:buNone/>
            </a:pPr>
            <a:r>
              <a:rPr lang="es-AR" sz="2600">
                <a:solidFill>
                  <a:schemeClr val="accent5"/>
                </a:solidFill>
                <a:latin typeface="Quattrocento Sans"/>
                <a:ea typeface="Quattrocento Sans"/>
                <a:cs typeface="Quattrocento Sans"/>
                <a:sym typeface="Quattrocento Sans"/>
              </a:rPr>
              <a:t>Convolucionares: usadas para tareas de visión</a:t>
            </a:r>
            <a:endParaRPr sz="2600">
              <a:solidFill>
                <a:schemeClr val="accent5"/>
              </a:solidFill>
              <a:latin typeface="Quattrocento Sans"/>
              <a:ea typeface="Quattrocento Sans"/>
              <a:cs typeface="Quattrocento Sans"/>
              <a:sym typeface="Quattrocento Sans"/>
            </a:endParaRPr>
          </a:p>
          <a:p>
            <a:pPr indent="-393700" lvl="0" marL="45720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Se usan como “transformaciones” para la entrada</a:t>
            </a:r>
            <a:endParaRPr sz="2600">
              <a:solidFill>
                <a:schemeClr val="accent5"/>
              </a:solidFill>
              <a:latin typeface="Quattrocento Sans"/>
              <a:ea typeface="Quattrocento Sans"/>
              <a:cs typeface="Quattrocento Sans"/>
              <a:sym typeface="Quattrocento Sans"/>
            </a:endParaRPr>
          </a:p>
        </p:txBody>
      </p:sp>
      <p:pic>
        <p:nvPicPr>
          <p:cNvPr id="588" name="Google Shape;588;g64e53c5c7e_0_70"/>
          <p:cNvPicPr preferRelativeResize="0"/>
          <p:nvPr/>
        </p:nvPicPr>
        <p:blipFill>
          <a:blip r:embed="rId3">
            <a:alphaModFix/>
          </a:blip>
          <a:stretch>
            <a:fillRect/>
          </a:stretch>
        </p:blipFill>
        <p:spPr>
          <a:xfrm>
            <a:off x="919150" y="2791584"/>
            <a:ext cx="5389176" cy="3108025"/>
          </a:xfrm>
          <a:prstGeom prst="rect">
            <a:avLst/>
          </a:prstGeom>
          <a:noFill/>
          <a:ln>
            <a:noFill/>
          </a:ln>
        </p:spPr>
      </p:pic>
      <p:pic>
        <p:nvPicPr>
          <p:cNvPr id="589" name="Google Shape;589;g64e53c5c7e_0_70"/>
          <p:cNvPicPr preferRelativeResize="0"/>
          <p:nvPr/>
        </p:nvPicPr>
        <p:blipFill>
          <a:blip r:embed="rId4">
            <a:alphaModFix/>
          </a:blip>
          <a:stretch>
            <a:fillRect/>
          </a:stretch>
        </p:blipFill>
        <p:spPr>
          <a:xfrm>
            <a:off x="6801499" y="2788475"/>
            <a:ext cx="4837650" cy="2954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g64e53c5c7e_0_82"/>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596" name="Google Shape;596;g64e53c5c7e_0_82"/>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solidFill>
                  <a:schemeClr val="accent5"/>
                </a:solidFill>
              </a:rPr>
              <a:t>Arquitecturas y Tipos de neuronas</a:t>
            </a:r>
            <a:endParaRPr/>
          </a:p>
        </p:txBody>
      </p:sp>
      <p:pic>
        <p:nvPicPr>
          <p:cNvPr id="597" name="Google Shape;597;g64e53c5c7e_0_82"/>
          <p:cNvPicPr preferRelativeResize="0"/>
          <p:nvPr/>
        </p:nvPicPr>
        <p:blipFill rotWithShape="1">
          <a:blip r:embed="rId3">
            <a:alphaModFix/>
          </a:blip>
          <a:srcRect b="71155" l="26186" r="48051" t="18147"/>
          <a:stretch/>
        </p:blipFill>
        <p:spPr>
          <a:xfrm>
            <a:off x="7235400" y="500849"/>
            <a:ext cx="4848325" cy="2555775"/>
          </a:xfrm>
          <a:prstGeom prst="rect">
            <a:avLst/>
          </a:prstGeom>
          <a:noFill/>
          <a:ln>
            <a:noFill/>
          </a:ln>
        </p:spPr>
      </p:pic>
      <p:sp>
        <p:nvSpPr>
          <p:cNvPr id="598" name="Google Shape;598;g64e53c5c7e_0_82"/>
          <p:cNvSpPr txBox="1"/>
          <p:nvPr/>
        </p:nvSpPr>
        <p:spPr>
          <a:xfrm>
            <a:off x="349450" y="1359625"/>
            <a:ext cx="7188600" cy="3204000"/>
          </a:xfrm>
          <a:prstGeom prst="rect">
            <a:avLst/>
          </a:prstGeom>
          <a:noFill/>
          <a:ln>
            <a:noFill/>
          </a:ln>
        </p:spPr>
        <p:txBody>
          <a:bodyPr anchorCtr="0" anchor="t" bIns="91425" lIns="91425" spcFirstLastPara="1" rIns="91425" wrap="square" tIns="91425">
            <a:noAutofit/>
          </a:bodyPr>
          <a:lstStyle/>
          <a:p>
            <a:pPr indent="0" lvl="0" marL="0" rtl="0" algn="l">
              <a:spcBef>
                <a:spcPts val="933"/>
              </a:spcBef>
              <a:spcAft>
                <a:spcPts val="0"/>
              </a:spcAft>
              <a:buNone/>
            </a:pPr>
            <a:r>
              <a:rPr lang="es-AR" sz="2600">
                <a:solidFill>
                  <a:schemeClr val="accent5"/>
                </a:solidFill>
                <a:latin typeface="Quattrocento Sans"/>
                <a:ea typeface="Quattrocento Sans"/>
                <a:cs typeface="Quattrocento Sans"/>
                <a:sym typeface="Quattrocento Sans"/>
              </a:rPr>
              <a:t>Recurrentes: </a:t>
            </a:r>
            <a:endParaRPr sz="2600">
              <a:solidFill>
                <a:schemeClr val="accent5"/>
              </a:solidFill>
              <a:latin typeface="Quattrocento Sans"/>
              <a:ea typeface="Quattrocento Sans"/>
              <a:cs typeface="Quattrocento Sans"/>
              <a:sym typeface="Quattrocento Sans"/>
            </a:endParaRPr>
          </a:p>
          <a:p>
            <a:pPr indent="-393700" lvl="0" marL="45720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Las salidas son entradas en las capas ocultas</a:t>
            </a:r>
            <a:endParaRPr sz="2600">
              <a:solidFill>
                <a:schemeClr val="accent5"/>
              </a:solidFill>
              <a:latin typeface="Quattrocento Sans"/>
              <a:ea typeface="Quattrocento Sans"/>
              <a:cs typeface="Quattrocento Sans"/>
              <a:sym typeface="Quattrocento Sans"/>
            </a:endParaRPr>
          </a:p>
          <a:p>
            <a:pPr indent="-393700" lvl="0" marL="45720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Sirven para datos secuenciales</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EJ: series temporales, traducciones, etc</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De una imagen, mostrar texto</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Análisis</a:t>
            </a:r>
            <a:r>
              <a:rPr lang="es-AR" sz="2600">
                <a:solidFill>
                  <a:schemeClr val="accent5"/>
                </a:solidFill>
                <a:latin typeface="Quattrocento Sans"/>
                <a:ea typeface="Quattrocento Sans"/>
                <a:cs typeface="Quattrocento Sans"/>
                <a:sym typeface="Quattrocento Sans"/>
              </a:rPr>
              <a:t> de sentimiento</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Análisis</a:t>
            </a:r>
            <a:r>
              <a:rPr lang="es-AR" sz="2600">
                <a:solidFill>
                  <a:schemeClr val="accent5"/>
                </a:solidFill>
                <a:latin typeface="Quattrocento Sans"/>
                <a:ea typeface="Quattrocento Sans"/>
                <a:cs typeface="Quattrocento Sans"/>
                <a:sym typeface="Quattrocento Sans"/>
              </a:rPr>
              <a:t> de video</a:t>
            </a:r>
            <a:endParaRPr sz="2600">
              <a:solidFill>
                <a:schemeClr val="accent5"/>
              </a:solidFill>
              <a:latin typeface="Quattrocento Sans"/>
              <a:ea typeface="Quattrocento Sans"/>
              <a:cs typeface="Quattrocento Sans"/>
              <a:sym typeface="Quattrocento Sans"/>
            </a:endParaRPr>
          </a:p>
        </p:txBody>
      </p:sp>
      <p:pic>
        <p:nvPicPr>
          <p:cNvPr id="599" name="Google Shape;599;g64e53c5c7e_0_82"/>
          <p:cNvPicPr preferRelativeResize="0"/>
          <p:nvPr/>
        </p:nvPicPr>
        <p:blipFill rotWithShape="1">
          <a:blip r:embed="rId4">
            <a:alphaModFix/>
          </a:blip>
          <a:srcRect b="0" l="15390" r="0" t="0"/>
          <a:stretch/>
        </p:blipFill>
        <p:spPr>
          <a:xfrm>
            <a:off x="6945375" y="3886075"/>
            <a:ext cx="5138351" cy="1989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g64e53c5c7e_0_91"/>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606" name="Google Shape;606;g64e53c5c7e_0_91"/>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solidFill>
                  <a:schemeClr val="accent5"/>
                </a:solidFill>
              </a:rPr>
              <a:t>Arquitecturas y Tipos de neuronas</a:t>
            </a:r>
            <a:endParaRPr/>
          </a:p>
        </p:txBody>
      </p:sp>
      <p:sp>
        <p:nvSpPr>
          <p:cNvPr id="607" name="Google Shape;607;g64e53c5c7e_0_91"/>
          <p:cNvSpPr txBox="1"/>
          <p:nvPr/>
        </p:nvSpPr>
        <p:spPr>
          <a:xfrm>
            <a:off x="617650" y="1566750"/>
            <a:ext cx="6985800" cy="3204000"/>
          </a:xfrm>
          <a:prstGeom prst="rect">
            <a:avLst/>
          </a:prstGeom>
          <a:noFill/>
          <a:ln>
            <a:noFill/>
          </a:ln>
        </p:spPr>
        <p:txBody>
          <a:bodyPr anchorCtr="0" anchor="t" bIns="91425" lIns="91425" spcFirstLastPara="1" rIns="91425" wrap="square" tIns="91425">
            <a:noAutofit/>
          </a:bodyPr>
          <a:lstStyle/>
          <a:p>
            <a:pPr indent="-165100" lvl="0" marL="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 Cadenas: Markov Chain</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Cuando la probabilidad de que ocurra un evento, depende del anterior.</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Metereología, Juegos, Economía, Texto</a:t>
            </a:r>
            <a:endParaRPr sz="2600">
              <a:solidFill>
                <a:schemeClr val="accent5"/>
              </a:solidFill>
              <a:latin typeface="Quattrocento Sans"/>
              <a:ea typeface="Quattrocento Sans"/>
              <a:cs typeface="Quattrocento Sans"/>
              <a:sym typeface="Quattrocento Sans"/>
            </a:endParaRPr>
          </a:p>
        </p:txBody>
      </p:sp>
      <p:pic>
        <p:nvPicPr>
          <p:cNvPr id="608" name="Google Shape;608;g64e53c5c7e_0_91"/>
          <p:cNvPicPr preferRelativeResize="0"/>
          <p:nvPr/>
        </p:nvPicPr>
        <p:blipFill>
          <a:blip r:embed="rId3">
            <a:alphaModFix/>
          </a:blip>
          <a:stretch>
            <a:fillRect/>
          </a:stretch>
        </p:blipFill>
        <p:spPr>
          <a:xfrm>
            <a:off x="8479975" y="1315226"/>
            <a:ext cx="2786725" cy="3299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g64e53c5c7e_0_141"/>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615" name="Google Shape;615;g64e53c5c7e_0_141"/>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solidFill>
                  <a:schemeClr val="accent5"/>
                </a:solidFill>
              </a:rPr>
              <a:t>Arquitecturas </a:t>
            </a:r>
            <a:r>
              <a:rPr lang="es-AR">
                <a:solidFill>
                  <a:schemeClr val="accent5"/>
                </a:solidFill>
              </a:rPr>
              <a:t>y Tipos de neuronas</a:t>
            </a:r>
            <a:endParaRPr/>
          </a:p>
        </p:txBody>
      </p:sp>
      <p:pic>
        <p:nvPicPr>
          <p:cNvPr id="616" name="Google Shape;616;g64e53c5c7e_0_141"/>
          <p:cNvPicPr preferRelativeResize="0"/>
          <p:nvPr/>
        </p:nvPicPr>
        <p:blipFill>
          <a:blip r:embed="rId3">
            <a:alphaModFix/>
          </a:blip>
          <a:stretch>
            <a:fillRect/>
          </a:stretch>
        </p:blipFill>
        <p:spPr>
          <a:xfrm>
            <a:off x="5866575" y="740775"/>
            <a:ext cx="6346874" cy="3708625"/>
          </a:xfrm>
          <a:prstGeom prst="rect">
            <a:avLst/>
          </a:prstGeom>
          <a:noFill/>
          <a:ln>
            <a:noFill/>
          </a:ln>
        </p:spPr>
      </p:pic>
      <p:sp>
        <p:nvSpPr>
          <p:cNvPr id="617" name="Google Shape;617;g64e53c5c7e_0_141"/>
          <p:cNvSpPr txBox="1"/>
          <p:nvPr/>
        </p:nvSpPr>
        <p:spPr>
          <a:xfrm>
            <a:off x="239175" y="1315225"/>
            <a:ext cx="5627400" cy="3204000"/>
          </a:xfrm>
          <a:prstGeom prst="rect">
            <a:avLst/>
          </a:prstGeom>
          <a:noFill/>
          <a:ln>
            <a:noFill/>
          </a:ln>
        </p:spPr>
        <p:txBody>
          <a:bodyPr anchorCtr="0" anchor="t" bIns="91425" lIns="91425" spcFirstLastPara="1" rIns="91425" wrap="square" tIns="91425">
            <a:noAutofit/>
          </a:bodyPr>
          <a:lstStyle/>
          <a:p>
            <a:pPr indent="0" lvl="0" marL="0" rtl="0" algn="l">
              <a:spcBef>
                <a:spcPts val="933"/>
              </a:spcBef>
              <a:spcAft>
                <a:spcPts val="0"/>
              </a:spcAft>
              <a:buNone/>
            </a:pPr>
            <a:r>
              <a:rPr lang="es-AR" sz="2600">
                <a:solidFill>
                  <a:schemeClr val="accent5"/>
                </a:solidFill>
                <a:latin typeface="Quattrocento Sans"/>
                <a:ea typeface="Quattrocento Sans"/>
                <a:cs typeface="Quattrocento Sans"/>
                <a:sym typeface="Quattrocento Sans"/>
              </a:rPr>
              <a:t>Adversarias (GAN)</a:t>
            </a:r>
            <a:endParaRPr sz="2600">
              <a:solidFill>
                <a:schemeClr val="accent5"/>
              </a:solidFill>
              <a:latin typeface="Quattrocento Sans"/>
              <a:ea typeface="Quattrocento Sans"/>
              <a:cs typeface="Quattrocento Sans"/>
              <a:sym typeface="Quattrocento Sans"/>
            </a:endParaRPr>
          </a:p>
          <a:p>
            <a:pPr indent="-393700" lvl="0" marL="457200" rtl="0" algn="l">
              <a:spcBef>
                <a:spcPts val="933"/>
              </a:spcBef>
              <a:spcAft>
                <a:spcPts val="0"/>
              </a:spcAft>
              <a:buClr>
                <a:schemeClr val="accent5"/>
              </a:buClr>
              <a:buSzPts val="2600"/>
              <a:buFont typeface="Quattrocento Sans"/>
              <a:buChar char="&gt;"/>
            </a:pPr>
            <a:r>
              <a:rPr lang="es-AR" sz="2600">
                <a:solidFill>
                  <a:schemeClr val="accent5"/>
                </a:solidFill>
                <a:latin typeface="Quattrocento Sans"/>
                <a:ea typeface="Quattrocento Sans"/>
                <a:cs typeface="Quattrocento Sans"/>
                <a:sym typeface="Quattrocento Sans"/>
              </a:rPr>
              <a:t>Generación de “modelos”</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Deep Fake</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Gravitational lensing</a:t>
            </a:r>
            <a:endParaRPr sz="2600">
              <a:solidFill>
                <a:schemeClr val="accent5"/>
              </a:solidFill>
              <a:latin typeface="Quattrocento Sans"/>
              <a:ea typeface="Quattrocento Sans"/>
              <a:cs typeface="Quattrocento Sans"/>
              <a:sym typeface="Quattrocento Sans"/>
            </a:endParaRPr>
          </a:p>
          <a:p>
            <a:pPr indent="-393700" lvl="1" marL="914400" rtl="0" algn="l">
              <a:spcBef>
                <a:spcPts val="933"/>
              </a:spcBef>
              <a:spcAft>
                <a:spcPts val="0"/>
              </a:spcAft>
              <a:buClr>
                <a:schemeClr val="accent5"/>
              </a:buClr>
              <a:buSzPts val="2600"/>
              <a:buFont typeface="Quattrocento Sans"/>
              <a:buChar char="○"/>
            </a:pPr>
            <a:r>
              <a:rPr lang="es-AR" sz="2600">
                <a:solidFill>
                  <a:schemeClr val="accent5"/>
                </a:solidFill>
                <a:latin typeface="Quattrocento Sans"/>
                <a:ea typeface="Quattrocento Sans"/>
                <a:cs typeface="Quattrocento Sans"/>
                <a:sym typeface="Quattrocento Sans"/>
              </a:rPr>
              <a:t>Remake juegos en hd</a:t>
            </a:r>
            <a:endParaRPr sz="2600">
              <a:solidFill>
                <a:schemeClr val="accent5"/>
              </a:solidFill>
              <a:latin typeface="Quattrocento Sans"/>
              <a:ea typeface="Quattrocento Sans"/>
              <a:cs typeface="Quattrocento Sans"/>
              <a:sym typeface="Quattrocento Sans"/>
            </a:endParaRPr>
          </a:p>
        </p:txBody>
      </p:sp>
      <p:pic>
        <p:nvPicPr>
          <p:cNvPr id="618" name="Google Shape;618;g64e53c5c7e_0_141"/>
          <p:cNvPicPr preferRelativeResize="0"/>
          <p:nvPr/>
        </p:nvPicPr>
        <p:blipFill>
          <a:blip r:embed="rId4">
            <a:alphaModFix/>
          </a:blip>
          <a:stretch>
            <a:fillRect/>
          </a:stretch>
        </p:blipFill>
        <p:spPr>
          <a:xfrm>
            <a:off x="5866571" y="4608400"/>
            <a:ext cx="2485876" cy="1398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g64e53c5c7e_0_103"/>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625" name="Google Shape;625;g64e53c5c7e_0_103"/>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solidFill>
                  <a:schemeClr val="accent5"/>
                </a:solidFill>
              </a:rPr>
              <a:t>Frameworks</a:t>
            </a:r>
            <a:endParaRPr/>
          </a:p>
        </p:txBody>
      </p:sp>
      <p:sp>
        <p:nvSpPr>
          <p:cNvPr id="626" name="Google Shape;626;g64e53c5c7e_0_103"/>
          <p:cNvSpPr txBox="1"/>
          <p:nvPr/>
        </p:nvSpPr>
        <p:spPr>
          <a:xfrm>
            <a:off x="809350" y="1438950"/>
            <a:ext cx="6985800" cy="3204000"/>
          </a:xfrm>
          <a:prstGeom prst="rect">
            <a:avLst/>
          </a:prstGeom>
          <a:noFill/>
          <a:ln>
            <a:noFill/>
          </a:ln>
        </p:spPr>
        <p:txBody>
          <a:bodyPr anchorCtr="0" anchor="t" bIns="91425" lIns="91425" spcFirstLastPara="1" rIns="91425" wrap="square" tIns="91425">
            <a:noAutofit/>
          </a:bodyPr>
          <a:lstStyle/>
          <a:p>
            <a:pPr indent="-165100" lvl="0" marL="0" rtl="0" algn="l">
              <a:spcBef>
                <a:spcPts val="933"/>
              </a:spcBef>
              <a:spcAft>
                <a:spcPts val="0"/>
              </a:spcAft>
              <a:buClr>
                <a:schemeClr val="accent5"/>
              </a:buClr>
              <a:buSzPts val="2600"/>
              <a:buFont typeface="Quattrocento Sans"/>
              <a:buChar char="&gt;"/>
            </a:pPr>
            <a:r>
              <a:t/>
            </a:r>
            <a:endParaRPr sz="2600">
              <a:solidFill>
                <a:schemeClr val="accent5"/>
              </a:solidFill>
              <a:latin typeface="Quattrocento Sans"/>
              <a:ea typeface="Quattrocento Sans"/>
              <a:cs typeface="Quattrocento Sans"/>
              <a:sym typeface="Quattrocento Sans"/>
            </a:endParaRPr>
          </a:p>
        </p:txBody>
      </p:sp>
      <p:pic>
        <p:nvPicPr>
          <p:cNvPr id="627" name="Google Shape;627;g64e53c5c7e_0_103"/>
          <p:cNvPicPr preferRelativeResize="0"/>
          <p:nvPr/>
        </p:nvPicPr>
        <p:blipFill>
          <a:blip r:embed="rId3">
            <a:alphaModFix/>
          </a:blip>
          <a:stretch>
            <a:fillRect/>
          </a:stretch>
        </p:blipFill>
        <p:spPr>
          <a:xfrm>
            <a:off x="550250" y="1315225"/>
            <a:ext cx="10787022" cy="5274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g64e53c5c7e_0_113"/>
          <p:cNvSpPr txBox="1"/>
          <p:nvPr>
            <p:ph idx="1" type="body"/>
          </p:nvPr>
        </p:nvSpPr>
        <p:spPr>
          <a:xfrm>
            <a:off x="239184" y="267979"/>
            <a:ext cx="11713500" cy="4728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t>Redes Neuronales</a:t>
            </a:r>
            <a:endParaRPr/>
          </a:p>
        </p:txBody>
      </p:sp>
      <p:sp>
        <p:nvSpPr>
          <p:cNvPr id="634" name="Google Shape;634;g64e53c5c7e_0_113"/>
          <p:cNvSpPr txBox="1"/>
          <p:nvPr>
            <p:ph idx="2" type="body"/>
          </p:nvPr>
        </p:nvSpPr>
        <p:spPr>
          <a:xfrm>
            <a:off x="239184" y="836448"/>
            <a:ext cx="11713500" cy="383100"/>
          </a:xfrm>
          <a:prstGeom prst="rect">
            <a:avLst/>
          </a:prstGeom>
        </p:spPr>
        <p:txBody>
          <a:bodyPr anchorCtr="0" anchor="t" bIns="45700" lIns="91425" spcFirstLastPara="1" rIns="91425" wrap="square" tIns="45700">
            <a:noAutofit/>
          </a:bodyPr>
          <a:lstStyle/>
          <a:p>
            <a:pPr indent="0" lvl="0" marL="0" rtl="0" algn="l">
              <a:spcBef>
                <a:spcPts val="133"/>
              </a:spcBef>
              <a:spcAft>
                <a:spcPts val="0"/>
              </a:spcAft>
              <a:buNone/>
            </a:pPr>
            <a:r>
              <a:rPr lang="es-AR">
                <a:solidFill>
                  <a:schemeClr val="accent5"/>
                </a:solidFill>
              </a:rPr>
              <a:t>Frameworks - state-of-the-art</a:t>
            </a:r>
            <a:endParaRPr/>
          </a:p>
        </p:txBody>
      </p:sp>
      <p:sp>
        <p:nvSpPr>
          <p:cNvPr id="635" name="Google Shape;635;g64e53c5c7e_0_113"/>
          <p:cNvSpPr txBox="1"/>
          <p:nvPr/>
        </p:nvSpPr>
        <p:spPr>
          <a:xfrm>
            <a:off x="239175" y="1219550"/>
            <a:ext cx="10201800" cy="3204000"/>
          </a:xfrm>
          <a:prstGeom prst="rect">
            <a:avLst/>
          </a:prstGeom>
          <a:noFill/>
          <a:ln>
            <a:noFill/>
          </a:ln>
        </p:spPr>
        <p:txBody>
          <a:bodyPr anchorCtr="0" anchor="t" bIns="91425" lIns="91425" spcFirstLastPara="1" rIns="91425" wrap="square" tIns="91425">
            <a:noAutofit/>
          </a:bodyPr>
          <a:lstStyle/>
          <a:p>
            <a:pPr indent="-165100" lvl="0" marL="0" rtl="0" algn="l">
              <a:spcBef>
                <a:spcPts val="933"/>
              </a:spcBef>
              <a:spcAft>
                <a:spcPts val="0"/>
              </a:spcAft>
              <a:buClr>
                <a:schemeClr val="accent5"/>
              </a:buClr>
              <a:buSzPts val="2600"/>
              <a:buFont typeface="Quattrocento Sans"/>
              <a:buChar char="&gt;"/>
            </a:pPr>
            <a:r>
              <a:rPr b="1" lang="es-AR" sz="2600">
                <a:solidFill>
                  <a:schemeClr val="accent5"/>
                </a:solidFill>
                <a:latin typeface="Quattrocento Sans"/>
                <a:ea typeface="Quattrocento Sans"/>
                <a:cs typeface="Quattrocento Sans"/>
                <a:sym typeface="Quattrocento Sans"/>
              </a:rPr>
              <a:t>Keras</a:t>
            </a:r>
            <a:r>
              <a:rPr lang="es-AR" sz="2600">
                <a:solidFill>
                  <a:schemeClr val="accent5"/>
                </a:solidFill>
                <a:latin typeface="Quattrocento Sans"/>
                <a:ea typeface="Quattrocento Sans"/>
                <a:cs typeface="Quattrocento Sans"/>
                <a:sym typeface="Quattrocento Sans"/>
              </a:rPr>
              <a:t>: API de RN, se ejecuta sobre TensorFlow, CNTK o Theano.</a:t>
            </a:r>
            <a:endParaRPr sz="2600">
              <a:solidFill>
                <a:schemeClr val="accent5"/>
              </a:solidFill>
              <a:latin typeface="Quattrocento Sans"/>
              <a:ea typeface="Quattrocento Sans"/>
              <a:cs typeface="Quattrocento Sans"/>
              <a:sym typeface="Quattrocento Sans"/>
            </a:endParaRPr>
          </a:p>
          <a:p>
            <a:pPr indent="-165100" lvl="0" marL="0" rtl="0" algn="l">
              <a:spcBef>
                <a:spcPts val="933"/>
              </a:spcBef>
              <a:spcAft>
                <a:spcPts val="0"/>
              </a:spcAft>
              <a:buClr>
                <a:schemeClr val="accent5"/>
              </a:buClr>
              <a:buSzPts val="2600"/>
              <a:buFont typeface="Quattrocento Sans"/>
              <a:buChar char="&gt;"/>
            </a:pPr>
            <a:r>
              <a:rPr b="1" lang="es-AR" sz="2600">
                <a:solidFill>
                  <a:schemeClr val="accent5"/>
                </a:solidFill>
                <a:latin typeface="Quattrocento Sans"/>
                <a:ea typeface="Quattrocento Sans"/>
                <a:cs typeface="Quattrocento Sans"/>
                <a:sym typeface="Quattrocento Sans"/>
              </a:rPr>
              <a:t>Tensorflow</a:t>
            </a:r>
            <a:r>
              <a:rPr lang="es-AR" sz="2600">
                <a:solidFill>
                  <a:schemeClr val="accent5"/>
                </a:solidFill>
                <a:latin typeface="Quattrocento Sans"/>
                <a:ea typeface="Quattrocento Sans"/>
                <a:cs typeface="Quattrocento Sans"/>
                <a:sym typeface="Quattrocento Sans"/>
              </a:rPr>
              <a:t>: Google. es una plataforma que facilita la creación e implementación de modelos ML. Internamente es un motor que calcula ecuaciones diferenciales. </a:t>
            </a:r>
            <a:endParaRPr sz="2600">
              <a:solidFill>
                <a:schemeClr val="accent5"/>
              </a:solidFill>
              <a:latin typeface="Quattrocento Sans"/>
              <a:ea typeface="Quattrocento Sans"/>
              <a:cs typeface="Quattrocento Sans"/>
              <a:sym typeface="Quattrocento Sans"/>
            </a:endParaRPr>
          </a:p>
          <a:p>
            <a:pPr indent="-165100" lvl="0" marL="0" rtl="0" algn="l">
              <a:spcBef>
                <a:spcPts val="933"/>
              </a:spcBef>
              <a:spcAft>
                <a:spcPts val="0"/>
              </a:spcAft>
              <a:buClr>
                <a:schemeClr val="accent5"/>
              </a:buClr>
              <a:buSzPts val="2600"/>
              <a:buFont typeface="Quattrocento Sans"/>
              <a:buChar char="&gt;"/>
            </a:pPr>
            <a:r>
              <a:rPr b="1" lang="es-AR" sz="2600">
                <a:solidFill>
                  <a:schemeClr val="accent5"/>
                </a:solidFill>
                <a:latin typeface="Quattrocento Sans"/>
                <a:ea typeface="Quattrocento Sans"/>
                <a:cs typeface="Quattrocento Sans"/>
                <a:sym typeface="Quattrocento Sans"/>
              </a:rPr>
              <a:t>Pytorch</a:t>
            </a:r>
            <a:r>
              <a:rPr lang="es-AR" sz="2600">
                <a:solidFill>
                  <a:schemeClr val="accent5"/>
                </a:solidFill>
                <a:latin typeface="Quattrocento Sans"/>
                <a:ea typeface="Quattrocento Sans"/>
                <a:cs typeface="Quattrocento Sans"/>
                <a:sym typeface="Quattrocento Sans"/>
              </a:rPr>
              <a:t>: Facebook. Tensor Computing y Deep Neuronal Networks</a:t>
            </a:r>
            <a:endParaRPr sz="2600">
              <a:solidFill>
                <a:schemeClr val="accent5"/>
              </a:solidFill>
              <a:latin typeface="Quattrocento Sans"/>
              <a:ea typeface="Quattrocento Sans"/>
              <a:cs typeface="Quattrocento Sans"/>
              <a:sym typeface="Quattrocento Sans"/>
            </a:endParaRPr>
          </a:p>
        </p:txBody>
      </p:sp>
      <p:pic>
        <p:nvPicPr>
          <p:cNvPr id="636" name="Google Shape;636;g64e53c5c7e_0_113"/>
          <p:cNvPicPr preferRelativeResize="0"/>
          <p:nvPr/>
        </p:nvPicPr>
        <p:blipFill>
          <a:blip r:embed="rId3">
            <a:alphaModFix/>
          </a:blip>
          <a:stretch>
            <a:fillRect/>
          </a:stretch>
        </p:blipFill>
        <p:spPr>
          <a:xfrm>
            <a:off x="7536975" y="4326775"/>
            <a:ext cx="1782475" cy="1782475"/>
          </a:xfrm>
          <a:prstGeom prst="rect">
            <a:avLst/>
          </a:prstGeom>
          <a:noFill/>
          <a:ln>
            <a:noFill/>
          </a:ln>
        </p:spPr>
      </p:pic>
      <p:pic>
        <p:nvPicPr>
          <p:cNvPr id="637" name="Google Shape;637;g64e53c5c7e_0_113"/>
          <p:cNvPicPr preferRelativeResize="0"/>
          <p:nvPr/>
        </p:nvPicPr>
        <p:blipFill>
          <a:blip r:embed="rId4">
            <a:alphaModFix/>
          </a:blip>
          <a:stretch>
            <a:fillRect/>
          </a:stretch>
        </p:blipFill>
        <p:spPr>
          <a:xfrm>
            <a:off x="5262588" y="4326775"/>
            <a:ext cx="1666818" cy="1782475"/>
          </a:xfrm>
          <a:prstGeom prst="rect">
            <a:avLst/>
          </a:prstGeom>
          <a:noFill/>
          <a:ln>
            <a:noFill/>
          </a:ln>
        </p:spPr>
      </p:pic>
      <p:pic>
        <p:nvPicPr>
          <p:cNvPr id="638" name="Google Shape;638;g64e53c5c7e_0_113"/>
          <p:cNvPicPr preferRelativeResize="0"/>
          <p:nvPr/>
        </p:nvPicPr>
        <p:blipFill>
          <a:blip r:embed="rId5">
            <a:alphaModFix/>
          </a:blip>
          <a:stretch>
            <a:fillRect/>
          </a:stretch>
        </p:blipFill>
        <p:spPr>
          <a:xfrm>
            <a:off x="239175" y="4705488"/>
            <a:ext cx="4415850" cy="1280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36"/>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782"/>
              <a:buFont typeface="Quattrocento Sans"/>
              <a:buNone/>
            </a:pPr>
            <a:r>
              <a:rPr lang="es-AR" sz="2096"/>
              <a:t>Preguntas</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645" name="Google Shape;645;p36"/>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Ejercicios</a:t>
            </a:r>
            <a:endParaRPr b="0" i="0" sz="1733" u="none" cap="none" strike="noStrike">
              <a:solidFill>
                <a:srgbClr val="393939"/>
              </a:solidFill>
              <a:latin typeface="Quattrocento Sans"/>
              <a:ea typeface="Quattrocento Sans"/>
              <a:cs typeface="Quattrocento Sans"/>
              <a:sym typeface="Quattrocento Sans"/>
            </a:endParaRPr>
          </a:p>
        </p:txBody>
      </p:sp>
      <p:sp>
        <p:nvSpPr>
          <p:cNvPr id="646" name="Google Shape;646;p36"/>
          <p:cNvSpPr txBox="1"/>
          <p:nvPr/>
        </p:nvSpPr>
        <p:spPr>
          <a:xfrm>
            <a:off x="637953" y="1315178"/>
            <a:ext cx="10868100" cy="4666500"/>
          </a:xfrm>
          <a:prstGeom prst="rect">
            <a:avLst/>
          </a:prstGeom>
          <a:noFill/>
          <a:ln>
            <a:noFill/>
          </a:ln>
        </p:spPr>
        <p:txBody>
          <a:bodyPr anchorCtr="0" anchor="t" bIns="45700" lIns="91425" spcFirstLastPara="1" rIns="91425" wrap="square" tIns="45700">
            <a:noAutofit/>
          </a:bodyPr>
          <a:lstStyle/>
          <a:p>
            <a:pPr indent="86360" lvl="0" marL="0" marR="0" rtl="0" algn="l">
              <a:lnSpc>
                <a:spcPct val="100000"/>
              </a:lnSpc>
              <a:spcBef>
                <a:spcPts val="0"/>
              </a:spcBef>
              <a:spcAft>
                <a:spcPts val="0"/>
              </a:spcAft>
              <a:buClr>
                <a:schemeClr val="accent1"/>
              </a:buClr>
              <a:buSzPts val="1360"/>
              <a:buFont typeface="Quattrocento Sans"/>
              <a:buNone/>
            </a:pPr>
            <a:r>
              <a:t/>
            </a:r>
            <a:endParaRPr b="0" i="0" sz="1600" u="none" cap="none" strike="noStrike">
              <a:solidFill>
                <a:srgbClr val="393939"/>
              </a:solidFill>
              <a:latin typeface="Quattrocento Sans"/>
              <a:ea typeface="Quattrocento Sans"/>
              <a:cs typeface="Quattrocento Sans"/>
              <a:sym typeface="Quattrocento Sans"/>
            </a:endParaRPr>
          </a:p>
        </p:txBody>
      </p:sp>
      <p:sp>
        <p:nvSpPr>
          <p:cNvPr id="647" name="Google Shape;647;p36"/>
          <p:cNvSpPr txBox="1"/>
          <p:nvPr/>
        </p:nvSpPr>
        <p:spPr>
          <a:xfrm>
            <a:off x="790353" y="1467578"/>
            <a:ext cx="10868100" cy="4666500"/>
          </a:xfrm>
          <a:prstGeom prst="rect">
            <a:avLst/>
          </a:prstGeom>
          <a:noFill/>
          <a:ln>
            <a:noFill/>
          </a:ln>
        </p:spPr>
        <p:txBody>
          <a:bodyPr anchorCtr="0" anchor="t" bIns="45700" lIns="91425" spcFirstLastPara="1" rIns="91425" wrap="square" tIns="45700">
            <a:noAutofit/>
          </a:bodyPr>
          <a:lstStyle/>
          <a:p>
            <a:pPr indent="-370840" lvl="1" marL="571500" marR="0" rtl="0" algn="l">
              <a:lnSpc>
                <a:spcPct val="100000"/>
              </a:lnSpc>
              <a:spcBef>
                <a:spcPts val="0"/>
              </a:spcBef>
              <a:spcAft>
                <a:spcPts val="0"/>
              </a:spcAft>
              <a:buClr>
                <a:schemeClr val="accent1"/>
              </a:buClr>
              <a:buSzPts val="1800"/>
              <a:buFont typeface="Arial"/>
              <a:buChar char="•"/>
            </a:pPr>
            <a:r>
              <a:rPr b="0" i="0" lang="es-AR" sz="1800" u="none" cap="none" strike="noStrike">
                <a:solidFill>
                  <a:schemeClr val="accent5"/>
                </a:solidFill>
                <a:latin typeface="Quattrocento Sans"/>
                <a:ea typeface="Quattrocento Sans"/>
                <a:cs typeface="Quattrocento Sans"/>
                <a:sym typeface="Quattrocento Sans"/>
              </a:rPr>
              <a:t>Resolver un problema de clasificación con </a:t>
            </a:r>
            <a:r>
              <a:rPr lang="es-AR" sz="1800">
                <a:solidFill>
                  <a:schemeClr val="accent5"/>
                </a:solidFill>
                <a:latin typeface="Quattrocento Sans"/>
                <a:ea typeface="Quattrocento Sans"/>
                <a:cs typeface="Quattrocento Sans"/>
                <a:sym typeface="Quattrocento Sans"/>
              </a:rPr>
              <a:t>XGBoost</a:t>
            </a:r>
            <a:r>
              <a:rPr b="0" i="0" lang="es-AR" sz="1800" u="none" cap="none" strike="noStrike">
                <a:solidFill>
                  <a:schemeClr val="accent5"/>
                </a:solidFill>
                <a:latin typeface="Quattrocento Sans"/>
                <a:ea typeface="Quattrocento Sans"/>
                <a:cs typeface="Quattrocento Sans"/>
                <a:sym typeface="Quattrocento Sans"/>
              </a:rPr>
              <a:t>.</a:t>
            </a:r>
            <a:endParaRPr sz="1800">
              <a:solidFill>
                <a:schemeClr val="accent5"/>
              </a:solidFill>
              <a:latin typeface="Quattrocento Sans"/>
              <a:ea typeface="Quattrocento Sans"/>
              <a:cs typeface="Quattrocento Sans"/>
              <a:sym typeface="Quattrocento Sans"/>
            </a:endParaRPr>
          </a:p>
          <a:p>
            <a:pPr indent="-370840" lvl="1" marL="571500" marR="0" rtl="0" algn="l">
              <a:lnSpc>
                <a:spcPct val="100000"/>
              </a:lnSpc>
              <a:spcBef>
                <a:spcPts val="933"/>
              </a:spcBef>
              <a:spcAft>
                <a:spcPts val="0"/>
              </a:spcAft>
              <a:buClr>
                <a:schemeClr val="accent1"/>
              </a:buClr>
              <a:buSzPts val="1800"/>
              <a:buFont typeface="Arial"/>
              <a:buChar char="•"/>
            </a:pPr>
            <a:r>
              <a:rPr b="0" i="0" lang="es-AR" sz="1800" u="none" cap="none" strike="noStrike">
                <a:solidFill>
                  <a:schemeClr val="accent5"/>
                </a:solidFill>
                <a:latin typeface="Quattrocento Sans"/>
                <a:ea typeface="Quattrocento Sans"/>
                <a:cs typeface="Quattrocento Sans"/>
                <a:sym typeface="Quattrocento Sans"/>
              </a:rPr>
              <a:t>Resolver un ejercicio de sistemas de recomendación con Surprise</a:t>
            </a:r>
            <a:r>
              <a:rPr lang="es-AR" sz="1800">
                <a:solidFill>
                  <a:schemeClr val="accent5"/>
                </a:solidFill>
                <a:latin typeface="Quattrocento Sans"/>
                <a:ea typeface="Quattrocento Sans"/>
                <a:cs typeface="Quattrocento Sans"/>
                <a:sym typeface="Quattrocento Sans"/>
              </a:rPr>
              <a:t>/R.</a:t>
            </a:r>
            <a:endParaRPr b="0" i="0" sz="1800" u="none" cap="none" strike="noStrike">
              <a:solidFill>
                <a:schemeClr val="accent5"/>
              </a:solidFill>
              <a:latin typeface="Quattrocento Sans"/>
              <a:ea typeface="Quattrocento Sans"/>
              <a:cs typeface="Quattrocento Sans"/>
              <a:sym typeface="Quattrocento Sans"/>
            </a:endParaRPr>
          </a:p>
          <a:p>
            <a:pPr indent="-370840" lvl="1" marL="571500" marR="0" rtl="0" algn="l">
              <a:lnSpc>
                <a:spcPct val="100000"/>
              </a:lnSpc>
              <a:spcBef>
                <a:spcPts val="933"/>
              </a:spcBef>
              <a:spcAft>
                <a:spcPts val="0"/>
              </a:spcAft>
              <a:buClr>
                <a:schemeClr val="accent1"/>
              </a:buClr>
              <a:buSzPts val="1800"/>
              <a:buFont typeface="Arial"/>
              <a:buChar char="•"/>
            </a:pPr>
            <a:r>
              <a:rPr b="0" i="0" lang="es-AR" sz="1800" u="none" cap="none" strike="noStrike">
                <a:solidFill>
                  <a:schemeClr val="accent5"/>
                </a:solidFill>
                <a:latin typeface="Quattrocento Sans"/>
                <a:ea typeface="Quattrocento Sans"/>
                <a:cs typeface="Quattrocento Sans"/>
                <a:sym typeface="Quattrocento Sans"/>
              </a:rPr>
              <a:t>Ejemplo de Clustering.</a:t>
            </a:r>
            <a:endParaRPr b="0" i="0" sz="1800" u="none" cap="none" strike="noStrike">
              <a:solidFill>
                <a:schemeClr val="accent5"/>
              </a:solidFill>
              <a:latin typeface="Quattrocento Sans"/>
              <a:ea typeface="Quattrocento Sans"/>
              <a:cs typeface="Quattrocento Sans"/>
              <a:sym typeface="Quattrocento Sans"/>
            </a:endParaRPr>
          </a:p>
          <a:p>
            <a:pPr indent="-370840" lvl="1" marL="571500" rtl="0" algn="l">
              <a:spcBef>
                <a:spcPts val="933"/>
              </a:spcBef>
              <a:spcAft>
                <a:spcPts val="0"/>
              </a:spcAft>
              <a:buClr>
                <a:schemeClr val="accent1"/>
              </a:buClr>
              <a:buSzPts val="1800"/>
              <a:buChar char="•"/>
            </a:pPr>
            <a:r>
              <a:rPr lang="es-AR" sz="1800">
                <a:solidFill>
                  <a:schemeClr val="accent5"/>
                </a:solidFill>
                <a:latin typeface="Quattrocento Sans"/>
                <a:ea typeface="Quattrocento Sans"/>
                <a:cs typeface="Quattrocento Sans"/>
                <a:sym typeface="Quattrocento Sans"/>
              </a:rPr>
              <a:t>Ejemplo de redes neuronales (keras)</a:t>
            </a:r>
            <a:endParaRPr b="0" i="0" sz="1600" u="none" cap="none" strike="noStrike">
              <a:solidFill>
                <a:srgbClr val="393939"/>
              </a:solidFill>
              <a:latin typeface="Quattrocento Sans"/>
              <a:ea typeface="Quattrocento Sans"/>
              <a:cs typeface="Quattrocento Sans"/>
              <a:sym typeface="Quattrocento Sans"/>
            </a:endParaRPr>
          </a:p>
          <a:p>
            <a:pPr indent="-256540" lvl="1" marL="571500" marR="0" rtl="0" algn="l">
              <a:lnSpc>
                <a:spcPct val="100000"/>
              </a:lnSpc>
              <a:spcBef>
                <a:spcPts val="933"/>
              </a:spcBef>
              <a:spcAft>
                <a:spcPts val="0"/>
              </a:spcAft>
              <a:buClr>
                <a:schemeClr val="accent1"/>
              </a:buClr>
              <a:buSzPts val="1360"/>
              <a:buFont typeface="Quattrocento Sans"/>
              <a:buNone/>
            </a:pPr>
            <a:r>
              <a:t/>
            </a:r>
            <a:endParaRPr b="0" i="0" sz="1600" u="none" cap="none" strike="noStrike">
              <a:solidFill>
                <a:srgbClr val="393939"/>
              </a:solidFill>
              <a:latin typeface="Quattrocento Sans"/>
              <a:ea typeface="Quattrocento Sans"/>
              <a:cs typeface="Quattrocento Sans"/>
              <a:sym typeface="Quattrocento Sans"/>
            </a:endParaRPr>
          </a:p>
          <a:p>
            <a:pPr indent="0" lvl="2" marL="0" marR="0" rtl="0" algn="l">
              <a:lnSpc>
                <a:spcPct val="100000"/>
              </a:lnSpc>
              <a:spcBef>
                <a:spcPts val="933"/>
              </a:spcBef>
              <a:spcAft>
                <a:spcPts val="0"/>
              </a:spcAft>
              <a:buClr>
                <a:schemeClr val="accent1"/>
              </a:buClr>
              <a:buSzPts val="1360"/>
              <a:buFont typeface="Quattrocento Sans"/>
              <a:buNone/>
            </a:pPr>
            <a:r>
              <a:t/>
            </a:r>
            <a:endParaRPr b="0" i="0" sz="1600" u="none" cap="none" strike="noStrike">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pic>
        <p:nvPicPr>
          <p:cNvPr descr="http://www.gloriadeistpaul.org/sites/2b4e04fe-5a9d-4317-b5aa-e28d519c27cf/uploads/Question.jpg" id="652" name="Google Shape;652;p37"/>
          <p:cNvPicPr preferRelativeResize="0"/>
          <p:nvPr/>
        </p:nvPicPr>
        <p:blipFill rotWithShape="1">
          <a:blip r:embed="rId3">
            <a:alphaModFix/>
          </a:blip>
          <a:srcRect b="0" l="0" r="0" t="0"/>
          <a:stretch/>
        </p:blipFill>
        <p:spPr>
          <a:xfrm>
            <a:off x="1747156" y="0"/>
            <a:ext cx="8973082" cy="6400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g64e70e8cdc_0_0"/>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173" name="Google Shape;173;g64e70e8cdc_0_0"/>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Encontrando los mejores hiperparámetros</a:t>
            </a:r>
            <a:endParaRPr b="0" i="0" sz="1733" u="none" cap="none" strike="noStrike">
              <a:solidFill>
                <a:srgbClr val="393939"/>
              </a:solidFill>
              <a:latin typeface="Quattrocento Sans"/>
              <a:ea typeface="Quattrocento Sans"/>
              <a:cs typeface="Quattrocento Sans"/>
              <a:sym typeface="Quattrocento Sans"/>
            </a:endParaRPr>
          </a:p>
        </p:txBody>
      </p:sp>
      <p:sp>
        <p:nvSpPr>
          <p:cNvPr id="174" name="Google Shape;174;g64e70e8cdc_0_0"/>
          <p:cNvSpPr txBox="1"/>
          <p:nvPr/>
        </p:nvSpPr>
        <p:spPr>
          <a:xfrm>
            <a:off x="637950" y="1315175"/>
            <a:ext cx="5596200" cy="4476000"/>
          </a:xfrm>
          <a:prstGeom prst="rect">
            <a:avLst/>
          </a:prstGeom>
          <a:noFill/>
          <a:ln>
            <a:noFill/>
          </a:ln>
        </p:spPr>
        <p:txBody>
          <a:bodyPr anchorCtr="0" anchor="t" bIns="45700" lIns="91425" spcFirstLastPara="1" rIns="91425" wrap="square" tIns="45700">
            <a:noAutofit/>
          </a:bodyPr>
          <a:lstStyle/>
          <a:p>
            <a:pPr indent="-129540" lvl="0" marL="0" marR="0" rtl="0" algn="l">
              <a:lnSpc>
                <a:spcPct val="100000"/>
              </a:lnSpc>
              <a:spcBef>
                <a:spcPts val="933"/>
              </a:spcBef>
              <a:spcAft>
                <a:spcPts val="0"/>
              </a:spcAft>
              <a:buClr>
                <a:schemeClr val="accent1"/>
              </a:buClr>
              <a:buSzPts val="2040"/>
              <a:buFont typeface="Quattrocento Sans"/>
              <a:buChar char="&gt;"/>
            </a:pPr>
            <a:r>
              <a:rPr lang="es-AR" sz="2400">
                <a:solidFill>
                  <a:srgbClr val="393939"/>
                </a:solidFill>
                <a:latin typeface="Quattrocento Sans"/>
                <a:ea typeface="Quattrocento Sans"/>
                <a:cs typeface="Quattrocento Sans"/>
                <a:sym typeface="Quattrocento Sans"/>
              </a:rPr>
              <a:t>Random search</a:t>
            </a:r>
            <a:endParaRPr sz="2400">
              <a:solidFill>
                <a:srgbClr val="393939"/>
              </a:solidFill>
              <a:latin typeface="Quattrocento Sans"/>
              <a:ea typeface="Quattrocento Sans"/>
              <a:cs typeface="Quattrocento Sans"/>
              <a:sym typeface="Quattrocento Sans"/>
            </a:endParaRPr>
          </a:p>
          <a:p>
            <a:pPr indent="-152400" lvl="0" marL="0" marR="0" rtl="0" algn="l">
              <a:lnSpc>
                <a:spcPct val="100000"/>
              </a:lnSpc>
              <a:spcBef>
                <a:spcPts val="933"/>
              </a:spcBef>
              <a:spcAft>
                <a:spcPts val="0"/>
              </a:spcAft>
              <a:buClr>
                <a:srgbClr val="393939"/>
              </a:buClr>
              <a:buSzPts val="2400"/>
              <a:buFont typeface="Quattrocento Sans"/>
              <a:buChar char="&gt;"/>
            </a:pPr>
            <a:r>
              <a:rPr lang="es-AR" sz="2400">
                <a:solidFill>
                  <a:srgbClr val="393939"/>
                </a:solidFill>
                <a:latin typeface="Quattrocento Sans"/>
                <a:ea typeface="Quattrocento Sans"/>
                <a:cs typeface="Quattrocento Sans"/>
                <a:sym typeface="Quattrocento Sans"/>
              </a:rPr>
              <a:t>Optimización bayesiana</a:t>
            </a:r>
            <a:endParaRPr sz="2400">
              <a:solidFill>
                <a:srgbClr val="393939"/>
              </a:solidFill>
              <a:latin typeface="Quattrocento Sans"/>
              <a:ea typeface="Quattrocento Sans"/>
              <a:cs typeface="Quattrocento Sans"/>
              <a:sym typeface="Quattrocento Sans"/>
            </a:endParaRPr>
          </a:p>
          <a:p>
            <a:pPr indent="-152400" lvl="0" marL="0" marR="0" rtl="0" algn="l">
              <a:lnSpc>
                <a:spcPct val="100000"/>
              </a:lnSpc>
              <a:spcBef>
                <a:spcPts val="933"/>
              </a:spcBef>
              <a:spcAft>
                <a:spcPts val="0"/>
              </a:spcAft>
              <a:buClr>
                <a:srgbClr val="393939"/>
              </a:buClr>
              <a:buSzPts val="2400"/>
              <a:buFont typeface="Quattrocento Sans"/>
              <a:buChar char="&gt;"/>
            </a:pPr>
            <a:r>
              <a:rPr lang="es-AR" sz="2400">
                <a:solidFill>
                  <a:srgbClr val="393939"/>
                </a:solidFill>
                <a:latin typeface="Quattrocento Sans"/>
                <a:ea typeface="Quattrocento Sans"/>
                <a:cs typeface="Quattrocento Sans"/>
                <a:sym typeface="Quattrocento Sans"/>
              </a:rPr>
              <a:t>Algoritmos genéticos</a:t>
            </a:r>
            <a:endParaRPr sz="2400">
              <a:solidFill>
                <a:srgbClr val="393939"/>
              </a:solidFill>
              <a:latin typeface="Quattrocento Sans"/>
              <a:ea typeface="Quattrocento Sans"/>
              <a:cs typeface="Quattrocento Sans"/>
              <a:sym typeface="Quattrocento Sans"/>
            </a:endParaRPr>
          </a:p>
          <a:p>
            <a:pPr indent="-152400" lvl="0" marL="0" marR="0" rtl="0" algn="l">
              <a:lnSpc>
                <a:spcPct val="100000"/>
              </a:lnSpc>
              <a:spcBef>
                <a:spcPts val="933"/>
              </a:spcBef>
              <a:spcAft>
                <a:spcPts val="0"/>
              </a:spcAft>
              <a:buClr>
                <a:srgbClr val="393939"/>
              </a:buClr>
              <a:buSzPts val="2400"/>
              <a:buFont typeface="Quattrocento Sans"/>
              <a:buChar char="&gt;"/>
            </a:pPr>
            <a:r>
              <a:rPr lang="es-AR" sz="2400">
                <a:solidFill>
                  <a:srgbClr val="393939"/>
                </a:solidFill>
                <a:latin typeface="Quattrocento Sans"/>
                <a:ea typeface="Quattrocento Sans"/>
                <a:cs typeface="Quattrocento Sans"/>
                <a:sym typeface="Quattrocento Sans"/>
              </a:rPr>
              <a:t>Colonia de hormigas (idem anterior + comportamiento de hormigas para detectar la mejor fuente de alimento)</a:t>
            </a:r>
            <a:endParaRPr sz="2400">
              <a:solidFill>
                <a:srgbClr val="393939"/>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1"/>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181" name="Google Shape;181;p11"/>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b="0" i="0" lang="es-AR" sz="1733" u="none" cap="none" strike="noStrike">
                <a:solidFill>
                  <a:srgbClr val="393939"/>
                </a:solidFill>
                <a:latin typeface="Quattrocento Sans"/>
                <a:ea typeface="Quattrocento Sans"/>
                <a:cs typeface="Quattrocento Sans"/>
                <a:sym typeface="Quattrocento Sans"/>
              </a:rPr>
              <a:t>Entrenamiento, validación y test</a:t>
            </a:r>
            <a:endParaRPr b="0" i="0" sz="1733" u="none" cap="none" strike="noStrike">
              <a:solidFill>
                <a:srgbClr val="393939"/>
              </a:solidFill>
              <a:latin typeface="Quattrocento Sans"/>
              <a:ea typeface="Quattrocento Sans"/>
              <a:cs typeface="Quattrocento Sans"/>
              <a:sym typeface="Quattrocento Sans"/>
            </a:endParaRPr>
          </a:p>
        </p:txBody>
      </p:sp>
      <p:pic>
        <p:nvPicPr>
          <p:cNvPr id="182" name="Google Shape;182;p11"/>
          <p:cNvPicPr preferRelativeResize="0"/>
          <p:nvPr/>
        </p:nvPicPr>
        <p:blipFill rotWithShape="1">
          <a:blip r:embed="rId3">
            <a:alphaModFix/>
          </a:blip>
          <a:srcRect b="0" l="0" r="0" t="0"/>
          <a:stretch/>
        </p:blipFill>
        <p:spPr>
          <a:xfrm>
            <a:off x="515566" y="1315178"/>
            <a:ext cx="11411486" cy="47159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12"/>
          <p:cNvSpPr txBox="1"/>
          <p:nvPr>
            <p:ph idx="1" type="body"/>
          </p:nvPr>
        </p:nvSpPr>
        <p:spPr>
          <a:xfrm>
            <a:off x="239184" y="267979"/>
            <a:ext cx="11713467" cy="472856"/>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189" name="Google Shape;189;p12"/>
          <p:cNvSpPr txBox="1"/>
          <p:nvPr>
            <p:ph idx="2" type="body"/>
          </p:nvPr>
        </p:nvSpPr>
        <p:spPr>
          <a:xfrm>
            <a:off x="239184" y="836448"/>
            <a:ext cx="11713633" cy="383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Encontrando los mejores hiperparámetros</a:t>
            </a:r>
            <a:endParaRPr b="0" i="0" sz="1733" u="none" cap="none" strike="noStrike">
              <a:solidFill>
                <a:srgbClr val="393939"/>
              </a:solidFill>
              <a:latin typeface="Quattrocento Sans"/>
              <a:ea typeface="Quattrocento Sans"/>
              <a:cs typeface="Quattrocento Sans"/>
              <a:sym typeface="Quattrocento Sans"/>
            </a:endParaRPr>
          </a:p>
        </p:txBody>
      </p:sp>
      <p:sp>
        <p:nvSpPr>
          <p:cNvPr id="190" name="Google Shape;190;p12"/>
          <p:cNvSpPr txBox="1"/>
          <p:nvPr/>
        </p:nvSpPr>
        <p:spPr>
          <a:xfrm>
            <a:off x="637950" y="1315175"/>
            <a:ext cx="5441700" cy="48438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0"/>
              </a:spcBef>
              <a:spcAft>
                <a:spcPts val="0"/>
              </a:spcAft>
              <a:buClr>
                <a:schemeClr val="accent1"/>
              </a:buClr>
              <a:buSzPts val="2400"/>
              <a:buFont typeface="Quattrocento Sans"/>
              <a:buChar char="&gt;"/>
            </a:pPr>
            <a:r>
              <a:rPr lang="es-AR" sz="2400">
                <a:solidFill>
                  <a:srgbClr val="393939"/>
                </a:solidFill>
                <a:latin typeface="Quattrocento Sans"/>
                <a:ea typeface="Quattrocento Sans"/>
                <a:cs typeface="Quattrocento Sans"/>
                <a:sym typeface="Quattrocento Sans"/>
              </a:rPr>
              <a:t> </a:t>
            </a:r>
            <a:r>
              <a:rPr b="0" i="0" lang="es-AR" sz="2400" u="none" cap="none" strike="noStrike">
                <a:solidFill>
                  <a:srgbClr val="393939"/>
                </a:solidFill>
                <a:latin typeface="Quattrocento Sans"/>
                <a:ea typeface="Quattrocento Sans"/>
                <a:cs typeface="Quattrocento Sans"/>
                <a:sym typeface="Quattrocento Sans"/>
              </a:rPr>
              <a:t>El proceso de K-fold </a:t>
            </a:r>
            <a:r>
              <a:rPr b="1" i="0" lang="es-AR" sz="2400" u="none" cap="none" strike="noStrike">
                <a:solidFill>
                  <a:srgbClr val="393939"/>
                </a:solidFill>
                <a:latin typeface="Quattrocento Sans"/>
                <a:ea typeface="Quattrocento Sans"/>
                <a:cs typeface="Quattrocento Sans"/>
                <a:sym typeface="Quattrocento Sans"/>
              </a:rPr>
              <a:t>Cross Validation</a:t>
            </a:r>
            <a:r>
              <a:rPr b="0" i="0" lang="es-AR" sz="2400" u="none" cap="none" strike="noStrike">
                <a:solidFill>
                  <a:srgbClr val="393939"/>
                </a:solidFill>
                <a:latin typeface="Quattrocento Sans"/>
                <a:ea typeface="Quattrocento Sans"/>
                <a:cs typeface="Quattrocento Sans"/>
                <a:sym typeface="Quattrocento Sans"/>
              </a:rPr>
              <a:t>. </a:t>
            </a:r>
            <a:endParaRPr b="0" i="0" sz="2400" u="none" cap="none" strike="noStrike">
              <a:solidFill>
                <a:srgbClr val="000000"/>
              </a:solidFill>
              <a:latin typeface="Arial"/>
              <a:ea typeface="Arial"/>
              <a:cs typeface="Arial"/>
              <a:sym typeface="Arial"/>
            </a:endParaRPr>
          </a:p>
          <a:p>
            <a:pPr indent="-152400" lvl="0" marL="0" marR="0" rtl="0" algn="l">
              <a:lnSpc>
                <a:spcPct val="90000"/>
              </a:lnSpc>
              <a:spcBef>
                <a:spcPts val="933"/>
              </a:spcBef>
              <a:spcAft>
                <a:spcPts val="0"/>
              </a:spcAft>
              <a:buClr>
                <a:schemeClr val="accent1"/>
              </a:buClr>
              <a:buSzPts val="2400"/>
              <a:buFont typeface="Quattrocento Sans"/>
              <a:buChar char="&gt;"/>
            </a:pPr>
            <a:r>
              <a:rPr lang="es-AR" sz="2400">
                <a:solidFill>
                  <a:srgbClr val="393939"/>
                </a:solidFill>
                <a:latin typeface="Quattrocento Sans"/>
                <a:ea typeface="Quattrocento Sans"/>
                <a:cs typeface="Quattrocento Sans"/>
                <a:sym typeface="Quattrocento Sans"/>
              </a:rPr>
              <a:t> </a:t>
            </a:r>
            <a:r>
              <a:rPr b="0" i="0" lang="es-AR" sz="2400" u="none" cap="none" strike="noStrike">
                <a:solidFill>
                  <a:srgbClr val="393939"/>
                </a:solidFill>
                <a:latin typeface="Quattrocento Sans"/>
                <a:ea typeface="Quattrocento Sans"/>
                <a:cs typeface="Quattrocento Sans"/>
                <a:sym typeface="Quattrocento Sans"/>
              </a:rPr>
              <a:t>Este proceso se repite k veces para que todos los datos hayan participado alguna vez del set de validación,</a:t>
            </a:r>
            <a:endParaRPr sz="2400">
              <a:solidFill>
                <a:srgbClr val="393939"/>
              </a:solidFill>
              <a:latin typeface="Quattrocento Sans"/>
              <a:ea typeface="Quattrocento Sans"/>
              <a:cs typeface="Quattrocento Sans"/>
              <a:sym typeface="Quattrocento Sans"/>
            </a:endParaRPr>
          </a:p>
          <a:p>
            <a:pPr indent="-152400" lvl="0" marL="0" marR="0" rtl="0" algn="l">
              <a:lnSpc>
                <a:spcPct val="90000"/>
              </a:lnSpc>
              <a:spcBef>
                <a:spcPts val="933"/>
              </a:spcBef>
              <a:spcAft>
                <a:spcPts val="0"/>
              </a:spcAft>
              <a:buClr>
                <a:schemeClr val="accent1"/>
              </a:buClr>
              <a:buSzPts val="2400"/>
              <a:buFont typeface="Quattrocento Sans"/>
              <a:buChar char="&gt;"/>
            </a:pPr>
            <a:r>
              <a:rPr lang="es-AR" sz="2400">
                <a:solidFill>
                  <a:srgbClr val="393939"/>
                </a:solidFill>
                <a:latin typeface="Quattrocento Sans"/>
                <a:ea typeface="Quattrocento Sans"/>
                <a:cs typeface="Quattrocento Sans"/>
                <a:sym typeface="Quattrocento Sans"/>
              </a:rPr>
              <a:t> </a:t>
            </a:r>
            <a:r>
              <a:rPr b="0" i="0" lang="es-AR" sz="2400" u="none" cap="none" strike="noStrike">
                <a:solidFill>
                  <a:srgbClr val="393939"/>
                </a:solidFill>
                <a:latin typeface="Quattrocento Sans"/>
                <a:ea typeface="Quattrocento Sans"/>
                <a:cs typeface="Quattrocento Sans"/>
                <a:sym typeface="Quattrocento Sans"/>
              </a:rPr>
              <a:t>Esto hay que hacerlo por cada valor posible para nuestros hiperparámetros.</a:t>
            </a:r>
            <a:endParaRPr b="0" i="0" sz="2400" u="none" cap="none" strike="noStrike">
              <a:solidFill>
                <a:srgbClr val="393939"/>
              </a:solidFill>
              <a:latin typeface="Quattrocento Sans"/>
              <a:ea typeface="Quattrocento Sans"/>
              <a:cs typeface="Quattrocento Sans"/>
              <a:sym typeface="Quattrocento Sans"/>
            </a:endParaRPr>
          </a:p>
        </p:txBody>
      </p:sp>
      <p:pic>
        <p:nvPicPr>
          <p:cNvPr id="191" name="Google Shape;191;p12"/>
          <p:cNvPicPr preferRelativeResize="0"/>
          <p:nvPr/>
        </p:nvPicPr>
        <p:blipFill rotWithShape="1">
          <a:blip r:embed="rId3">
            <a:alphaModFix/>
          </a:blip>
          <a:srcRect b="0" l="0" r="0" t="0"/>
          <a:stretch/>
        </p:blipFill>
        <p:spPr>
          <a:xfrm>
            <a:off x="6079787" y="1127598"/>
            <a:ext cx="5772150" cy="4038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13"/>
          <p:cNvSpPr txBox="1"/>
          <p:nvPr>
            <p:ph idx="1" type="body"/>
          </p:nvPr>
        </p:nvSpPr>
        <p:spPr>
          <a:xfrm>
            <a:off x="239184" y="267979"/>
            <a:ext cx="11713500" cy="472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accent1"/>
              </a:buClr>
              <a:buSzPts val="1782"/>
              <a:buFont typeface="Quattrocento Sans"/>
              <a:buNone/>
            </a:pPr>
            <a:r>
              <a:rPr lang="es-AR" sz="2096"/>
              <a:t>Introducción a Machine Learning</a:t>
            </a:r>
            <a:endParaRPr b="1" i="0" sz="2096" u="none" cap="none" strike="noStrike">
              <a:solidFill>
                <a:schemeClr val="accent1"/>
              </a:solidFill>
              <a:latin typeface="Quattrocento Sans"/>
              <a:ea typeface="Quattrocento Sans"/>
              <a:cs typeface="Quattrocento Sans"/>
              <a:sym typeface="Quattrocento Sans"/>
            </a:endParaRPr>
          </a:p>
          <a:p>
            <a:pPr indent="0" lvl="0" marL="0" marR="0" rtl="0" algn="l">
              <a:lnSpc>
                <a:spcPct val="80000"/>
              </a:lnSpc>
              <a:spcBef>
                <a:spcPts val="933"/>
              </a:spcBef>
              <a:spcAft>
                <a:spcPts val="0"/>
              </a:spcAft>
              <a:buClr>
                <a:schemeClr val="accent1"/>
              </a:buClr>
              <a:buSzPts val="1782"/>
              <a:buFont typeface="Quattrocento Sans"/>
              <a:buNone/>
            </a:pPr>
            <a:r>
              <a:t/>
            </a:r>
            <a:endParaRPr b="1" i="0" sz="2096" u="none" cap="none" strike="noStrike">
              <a:solidFill>
                <a:schemeClr val="accent1"/>
              </a:solidFill>
              <a:latin typeface="Quattrocento Sans"/>
              <a:ea typeface="Quattrocento Sans"/>
              <a:cs typeface="Quattrocento Sans"/>
              <a:sym typeface="Quattrocento Sans"/>
            </a:endParaRPr>
          </a:p>
        </p:txBody>
      </p:sp>
      <p:sp>
        <p:nvSpPr>
          <p:cNvPr id="198" name="Google Shape;198;p13"/>
          <p:cNvSpPr txBox="1"/>
          <p:nvPr>
            <p:ph idx="2" type="body"/>
          </p:nvPr>
        </p:nvSpPr>
        <p:spPr>
          <a:xfrm>
            <a:off x="239184" y="836448"/>
            <a:ext cx="11713500" cy="383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473"/>
              <a:buFont typeface="Quattrocento Sans"/>
              <a:buNone/>
            </a:pPr>
            <a:r>
              <a:rPr lang="es-AR"/>
              <a:t>Métricas para evaluar algoritmos de Machine Learning</a:t>
            </a:r>
            <a:endParaRPr b="0" i="0" sz="1733" u="none" cap="none" strike="noStrike">
              <a:solidFill>
                <a:srgbClr val="393939"/>
              </a:solidFill>
              <a:latin typeface="Quattrocento Sans"/>
              <a:ea typeface="Quattrocento Sans"/>
              <a:cs typeface="Quattrocento Sans"/>
              <a:sym typeface="Quattrocento Sans"/>
            </a:endParaRPr>
          </a:p>
        </p:txBody>
      </p:sp>
      <p:sp>
        <p:nvSpPr>
          <p:cNvPr id="199" name="Google Shape;199;p13"/>
          <p:cNvSpPr txBox="1"/>
          <p:nvPr/>
        </p:nvSpPr>
        <p:spPr>
          <a:xfrm>
            <a:off x="637950" y="1315175"/>
            <a:ext cx="4421100" cy="4843800"/>
          </a:xfrm>
          <a:prstGeom prst="rect">
            <a:avLst/>
          </a:prstGeom>
          <a:noFill/>
          <a:ln>
            <a:noFill/>
          </a:ln>
        </p:spPr>
        <p:txBody>
          <a:bodyPr anchorCtr="0" anchor="t" bIns="45700" lIns="91425" spcFirstLastPara="1" rIns="91425" wrap="square" tIns="45700">
            <a:noAutofit/>
          </a:bodyPr>
          <a:lstStyle/>
          <a:p>
            <a:pPr indent="-152400" lvl="0" marL="0" marR="0" rtl="0" algn="l">
              <a:lnSpc>
                <a:spcPct val="90000"/>
              </a:lnSpc>
              <a:spcBef>
                <a:spcPts val="0"/>
              </a:spcBef>
              <a:spcAft>
                <a:spcPts val="0"/>
              </a:spcAft>
              <a:buClr>
                <a:schemeClr val="accent1"/>
              </a:buClr>
              <a:buSzPts val="2400"/>
              <a:buFont typeface="Quattrocento Sans"/>
              <a:buChar char="&gt;"/>
            </a:pPr>
            <a:r>
              <a:rPr b="0" i="0" lang="es-AR" sz="2400" u="none" cap="none" strike="noStrike">
                <a:solidFill>
                  <a:srgbClr val="393939"/>
                </a:solidFill>
                <a:latin typeface="Quattrocento Sans"/>
                <a:ea typeface="Quattrocento Sans"/>
                <a:cs typeface="Quattrocento Sans"/>
                <a:sym typeface="Quattrocento Sans"/>
              </a:rPr>
              <a:t>Para saber cuán bueno es nuestro modelo necesitamos medir los resultados. La métrica a usar dependerá de cuál es nuestro objetivo. Puede que obtengamos resultados excelentes al evaluar con una métrica y resultados pobres al evaluar con otra.</a:t>
            </a:r>
            <a:endParaRPr b="0" i="0" sz="2400" u="none" cap="none" strike="noStrike">
              <a:solidFill>
                <a:srgbClr val="393939"/>
              </a:solidFill>
              <a:latin typeface="Quattrocento Sans"/>
              <a:ea typeface="Quattrocento Sans"/>
              <a:cs typeface="Quattrocento Sans"/>
              <a:sym typeface="Quattrocento Sans"/>
            </a:endParaRPr>
          </a:p>
        </p:txBody>
      </p:sp>
      <p:pic>
        <p:nvPicPr>
          <p:cNvPr id="200" name="Google Shape;200;p13"/>
          <p:cNvPicPr preferRelativeResize="0"/>
          <p:nvPr/>
        </p:nvPicPr>
        <p:blipFill rotWithShape="1">
          <a:blip r:embed="rId3">
            <a:alphaModFix/>
          </a:blip>
          <a:srcRect b="0" l="0" r="0" t="0"/>
          <a:stretch/>
        </p:blipFill>
        <p:spPr>
          <a:xfrm>
            <a:off x="5703475" y="1219550"/>
            <a:ext cx="5459975" cy="4057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 Hexacta">
  <a:themeElements>
    <a:clrScheme name="Custom 3">
      <a:dk1>
        <a:srgbClr val="4D4D4D"/>
      </a:dk1>
      <a:lt1>
        <a:srgbClr val="FFFFFF"/>
      </a:lt1>
      <a:dk2>
        <a:srgbClr val="007788"/>
      </a:dk2>
      <a:lt2>
        <a:srgbClr val="FFFFFF"/>
      </a:lt2>
      <a:accent1>
        <a:srgbClr val="1EA89B"/>
      </a:accent1>
      <a:accent2>
        <a:srgbClr val="F87A0C"/>
      </a:accent2>
      <a:accent3>
        <a:srgbClr val="A0C14E"/>
      </a:accent3>
      <a:accent4>
        <a:srgbClr val="12645C"/>
      </a:accent4>
      <a:accent5>
        <a:srgbClr val="393939"/>
      </a:accent5>
      <a:accent6>
        <a:srgbClr val="00A9C0"/>
      </a:accent6>
      <a:hlink>
        <a:srgbClr val="F87A0C"/>
      </a:hlink>
      <a:folHlink>
        <a:srgbClr val="F87A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